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88" r:id="rId7"/>
    <p:sldId id="264" r:id="rId8"/>
    <p:sldId id="276" r:id="rId9"/>
    <p:sldId id="284" r:id="rId10"/>
    <p:sldId id="286" r:id="rId11"/>
    <p:sldId id="281" r:id="rId12"/>
    <p:sldId id="282" r:id="rId13"/>
    <p:sldId id="283" r:id="rId14"/>
    <p:sldId id="263" r:id="rId15"/>
    <p:sldId id="267" r:id="rId16"/>
    <p:sldId id="287" r:id="rId17"/>
    <p:sldId id="268" r:id="rId18"/>
    <p:sldId id="274" r:id="rId19"/>
    <p:sldId id="269" r:id="rId20"/>
    <p:sldId id="289" r:id="rId21"/>
    <p:sldId id="290" r:id="rId22"/>
    <p:sldId id="29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8A8A8A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84772" autoAdjust="0"/>
  </p:normalViewPr>
  <p:slideViewPr>
    <p:cSldViewPr snapToGrid="0">
      <p:cViewPr varScale="1">
        <p:scale>
          <a:sx n="74" d="100"/>
          <a:sy n="74" d="100"/>
        </p:scale>
        <p:origin x="175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FDAD4-F4F3-48FE-85FD-CD08C81FCF03}" type="datetimeFigureOut">
              <a:rPr lang="en-US" smtClean="0"/>
              <a:pPr/>
              <a:t>12/14/2016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23D08-6170-4C77-B5B4-F45809A68E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9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23D08-6170-4C77-B5B4-F45809A68EF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57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223D08-6170-4C77-B5B4-F45809A68EF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34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ed_Backgroun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9525"/>
            <a:ext cx="915267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8680" y="556716"/>
            <a:ext cx="9152680" cy="3025775"/>
          </a:xfrm>
          <a:prstGeom prst="rect">
            <a:avLst/>
          </a:prstGeom>
          <a:solidFill>
            <a:srgbClr val="7B000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uwlogo_web_lrg_ctrWH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41" y="4979275"/>
            <a:ext cx="2691918" cy="1803199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85825" y="3594061"/>
            <a:ext cx="7372350" cy="1362075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Author Names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381000" y="888198"/>
            <a:ext cx="8331200" cy="767547"/>
          </a:xfrm>
        </p:spPr>
        <p:txBody>
          <a:bodyPr>
            <a:noAutofit/>
          </a:bodyPr>
          <a:lstStyle>
            <a:lvl1pPr>
              <a:defRPr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612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C46AD-3726-4256-A3C8-A7BADE663B96}" type="datetime1">
              <a:rPr lang="en-US" smtClean="0"/>
              <a:pPr/>
              <a:t>12/14/2016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668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5054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66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621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2E5EA-C084-4030-8AAE-FA02A6D804AF}" type="datetime1">
              <a:rPr lang="en-US" smtClean="0"/>
              <a:pPr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21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7EA1F-2179-4C37-8D1C-2DCCC3E1B321}" type="datetime1">
              <a:rPr lang="en-US" smtClean="0"/>
              <a:pPr/>
              <a:t>12/14/2016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01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273175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0995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5A22-FA6D-4F1E-BD08-FC4F0E4242C7}" type="datetime1">
              <a:rPr lang="en-US" smtClean="0"/>
              <a:pPr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7483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ed_Background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273175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0995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" y="0"/>
            <a:ext cx="9144001" cy="546100"/>
          </a:xfrm>
          <a:prstGeom prst="rect">
            <a:avLst/>
          </a:prstGeom>
          <a:solidFill>
            <a:srgbClr val="B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1" y="533400"/>
            <a:ext cx="9144001" cy="45719"/>
          </a:xfrm>
          <a:prstGeom prst="rect">
            <a:avLst/>
          </a:prstGeom>
          <a:solidFill>
            <a:srgbClr val="7B0000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logo_wh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400" y="63500"/>
            <a:ext cx="1358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2634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trike="noStrik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5EB21-3D42-4AC3-9620-3EAD26008D1B}" type="datetime1">
              <a:rPr lang="en-US" smtClean="0"/>
              <a:pPr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21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320" indent="-457200"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731520" indent="-457200"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005840" indent="-457200"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120140" indent="-342900"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1303020" indent="-342900"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D5A22-FA6D-4F1E-BD08-FC4F0E4242C7}" type="datetime1">
              <a:rPr lang="en-US" smtClean="0"/>
              <a:pPr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94553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 spc="30" baseline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360487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D8033-F6F5-46C3-AD80-93F16C3C7177}" type="datetime1">
              <a:rPr lang="en-US" smtClean="0"/>
              <a:pPr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1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00500" cy="4144963"/>
          </a:xfrm>
        </p:spPr>
        <p:txBody>
          <a:bodyPr/>
          <a:lstStyle>
            <a:lvl1pPr>
              <a:spcAft>
                <a:spcPts val="600"/>
              </a:spcAft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Aft>
                <a:spcPts val="600"/>
              </a:spcAft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Aft>
                <a:spcPts val="6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Aft>
                <a:spcPts val="6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51400" y="1981200"/>
            <a:ext cx="3937000" cy="4144963"/>
          </a:xfrm>
        </p:spPr>
        <p:txBody>
          <a:bodyPr/>
          <a:lstStyle>
            <a:lvl1pPr>
              <a:spcAft>
                <a:spcPts val="600"/>
              </a:spcAft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>
              <a:spcAft>
                <a:spcPts val="600"/>
              </a:spcAft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Aft>
                <a:spcPts val="600"/>
              </a:spcAft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Aft>
                <a:spcPts val="6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Aft>
                <a:spcPts val="600"/>
              </a:spcAft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EF63D-DEDE-47D5-9591-7EAF347EAE21}" type="datetime1">
              <a:rPr lang="en-US" smtClean="0"/>
              <a:pPr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648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000527"/>
            <a:ext cx="8331200" cy="125014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700" y="1930400"/>
            <a:ext cx="4013200" cy="63817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7B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700" y="2568576"/>
            <a:ext cx="4013200" cy="3557587"/>
          </a:xfrm>
        </p:spPr>
        <p:txBody>
          <a:bodyPr/>
          <a:lstStyle>
            <a:lvl1pPr marL="182880" indent="-182880">
              <a:spcAft>
                <a:spcPts val="600"/>
              </a:spcAft>
              <a:defRPr sz="18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182880">
              <a:spcAft>
                <a:spcPts val="600"/>
              </a:spcAft>
              <a:defRPr sz="18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Aft>
                <a:spcPts val="600"/>
              </a:spcAft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Aft>
                <a:spcPts val="600"/>
              </a:spcAft>
              <a:defRPr sz="16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Aft>
                <a:spcPts val="600"/>
              </a:spcAft>
              <a:defRPr sz="16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826" y="1928813"/>
            <a:ext cx="4030662" cy="6397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 cap="none">
                <a:solidFill>
                  <a:srgbClr val="7B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826" y="2568576"/>
            <a:ext cx="4030662" cy="3557587"/>
          </a:xfrm>
        </p:spPr>
        <p:txBody>
          <a:bodyPr/>
          <a:lstStyle>
            <a:lvl1pPr marL="182880" indent="-182880">
              <a:spcAft>
                <a:spcPts val="600"/>
              </a:spcAft>
              <a:defRPr sz="18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182880">
              <a:spcAft>
                <a:spcPts val="600"/>
              </a:spcAft>
              <a:defRPr sz="18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>
              <a:spcAft>
                <a:spcPts val="600"/>
              </a:spcAft>
              <a:defRPr sz="18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spcAft>
                <a:spcPts val="600"/>
              </a:spcAft>
              <a:defRPr sz="16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spcAft>
                <a:spcPts val="600"/>
              </a:spcAft>
              <a:defRPr sz="16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3C1B0-92D0-47C0-9EE9-751D66DE0B54}" type="datetime1">
              <a:rPr lang="en-US" smtClean="0"/>
              <a:pPr/>
              <a:t>12/14/2016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378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55700"/>
            <a:ext cx="3008313" cy="723900"/>
          </a:xfrm>
        </p:spPr>
        <p:txBody>
          <a:bodyPr anchor="t" anchorCtr="0"/>
          <a:lstStyle>
            <a:lvl1pPr algn="l">
              <a:defRPr sz="2000" b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8400" y="1155700"/>
            <a:ext cx="4978400" cy="4970463"/>
          </a:xfrm>
        </p:spPr>
        <p:txBody>
          <a:bodyPr/>
          <a:lstStyle>
            <a:lvl1pPr>
              <a:defRPr sz="24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-182880">
              <a:defRPr sz="22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85800" indent="-182880">
              <a:defRPr sz="20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>
              <a:defRPr sz="18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143000">
              <a:defRPr sz="1600" baseline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79600"/>
            <a:ext cx="3008313" cy="4246563"/>
          </a:xfrm>
        </p:spPr>
        <p:txBody>
          <a:bodyPr/>
          <a:lstStyle>
            <a:lvl1pPr marL="0" indent="0">
              <a:buNone/>
              <a:defRPr sz="140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ACF2-10A7-4547-8CB5-8A837A7A590A}" type="datetime1">
              <a:rPr lang="en-US" smtClean="0"/>
              <a:pPr/>
              <a:t>12/14/2016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82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-1" y="6484619"/>
            <a:ext cx="9144000" cy="389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241425"/>
            <a:ext cx="8331200" cy="42084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8461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D5A22-FA6D-4F1E-BD08-FC4F0E4242C7}" type="datetime1">
              <a:rPr lang="en-US" smtClean="0"/>
              <a:pPr/>
              <a:t>12/14/2016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62300" y="6483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54800" y="6483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548B9-68D9-4952-AB92-2D4BFB779C0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-1" y="0"/>
            <a:ext cx="9144001" cy="917174"/>
          </a:xfrm>
          <a:prstGeom prst="rect">
            <a:avLst/>
          </a:prstGeom>
          <a:solidFill>
            <a:srgbClr val="B7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0" y="917174"/>
            <a:ext cx="9144001" cy="108671"/>
          </a:xfrm>
          <a:prstGeom prst="rect">
            <a:avLst/>
          </a:prstGeom>
          <a:solidFill>
            <a:srgbClr val="7B0000"/>
          </a:solidFill>
          <a:ln>
            <a:noFill/>
          </a:ln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7766" y="133752"/>
            <a:ext cx="7824433" cy="76754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6" y="7279"/>
            <a:ext cx="576097" cy="9140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" y="6385760"/>
            <a:ext cx="1415061" cy="48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4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200" b="0" kern="1200" cap="none" spc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-182880" algn="l" defTabSz="457200" rtl="0" eaLnBrk="1" latinLnBrk="0" hangingPunct="1">
        <a:spcBef>
          <a:spcPts val="0"/>
        </a:spcBef>
        <a:spcAft>
          <a:spcPts val="1200"/>
        </a:spcAft>
        <a:buClr>
          <a:srgbClr val="7B0000"/>
        </a:buClr>
        <a:buSzPct val="90000"/>
        <a:buFont typeface="Arial"/>
        <a:buChar char="•"/>
        <a:defRPr sz="24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200" indent="-182880" algn="l" defTabSz="457200" rtl="0" eaLnBrk="1" latinLnBrk="0" hangingPunct="1">
        <a:spcBef>
          <a:spcPts val="0"/>
        </a:spcBef>
        <a:spcAft>
          <a:spcPts val="1200"/>
        </a:spcAft>
        <a:buClr>
          <a:srgbClr val="7B0000"/>
        </a:buClr>
        <a:buSzPct val="90000"/>
        <a:buFont typeface="Arial"/>
        <a:buChar char="•"/>
        <a:defRPr sz="22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00" indent="-137160" algn="l" defTabSz="457200" rtl="0" eaLnBrk="1" latinLnBrk="0" hangingPunct="1">
        <a:spcBef>
          <a:spcPts val="0"/>
        </a:spcBef>
        <a:spcAft>
          <a:spcPts val="1200"/>
        </a:spcAft>
        <a:buClr>
          <a:srgbClr val="7B0000"/>
        </a:buClr>
        <a:buSzPct val="90000"/>
        <a:buFont typeface="Arial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4400" indent="-137160" algn="l" defTabSz="457200" rtl="0" eaLnBrk="1" latinLnBrk="0" hangingPunct="1">
        <a:spcBef>
          <a:spcPts val="0"/>
        </a:spcBef>
        <a:spcAft>
          <a:spcPts val="1200"/>
        </a:spcAft>
        <a:buClr>
          <a:schemeClr val="bg1">
            <a:lumMod val="50000"/>
          </a:schemeClr>
        </a:buClr>
        <a:buSzPct val="90000"/>
        <a:buFont typeface="Arial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097280" indent="-137160" algn="l" defTabSz="457200" rtl="0" eaLnBrk="1" latinLnBrk="0" hangingPunct="1">
        <a:spcBef>
          <a:spcPts val="0"/>
        </a:spcBef>
        <a:spcAft>
          <a:spcPts val="1200"/>
        </a:spcAft>
        <a:buClr>
          <a:schemeClr val="bg1">
            <a:lumMod val="50000"/>
          </a:schemeClr>
        </a:buClr>
        <a:buSzPct val="90000"/>
        <a:buFont typeface="Arial"/>
        <a:buChar char="•"/>
        <a:defRPr sz="1800" kern="1200" baseline="0">
          <a:solidFill>
            <a:schemeClr val="tx1">
              <a:lumMod val="65000"/>
              <a:lumOff val="3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tif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885825" y="3681149"/>
            <a:ext cx="7372350" cy="13620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Michael Vignos</a:t>
            </a:r>
          </a:p>
          <a:p>
            <a:r>
              <a:rPr lang="en-US" dirty="0" smtClean="0"/>
              <a:t>ME 748</a:t>
            </a:r>
          </a:p>
          <a:p>
            <a:r>
              <a:rPr lang="en-US" dirty="0" smtClean="0"/>
              <a:t>May 9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of Optimal Ligament Wrapping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22B548B9-68D9-4952-AB92-2D4BFB779C0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3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7864" y="2854982"/>
            <a:ext cx="3554320" cy="36283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Gradient of Signed Distance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central finite difference to compute gradient at each field point</a:t>
            </a:r>
          </a:p>
          <a:p>
            <a:r>
              <a:rPr lang="en-US" dirty="0" smtClean="0"/>
              <a:t>Tri-cubic interpolation to compute gradient for points that fall between field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776514" y="2854983"/>
            <a:ext cx="3384331" cy="3426372"/>
            <a:chOff x="4776514" y="2854983"/>
            <a:chExt cx="3384331" cy="342637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76514" y="2854983"/>
              <a:ext cx="3384331" cy="3426372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5673281" y="3150172"/>
              <a:ext cx="141070" cy="1410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705942" y="5915152"/>
              <a:ext cx="141070" cy="1410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430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79"/>
              <p:cNvSpPr>
                <a:spLocks noGrp="1"/>
              </p:cNvSpPr>
              <p:nvPr>
                <p:ph idx="1"/>
              </p:nvPr>
            </p:nvSpPr>
            <p:spPr>
              <a:xfrm>
                <a:off x="200289" y="1714691"/>
                <a:ext cx="5107992" cy="470348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type m:val="skw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>
                            <m:fPr>
                              <m:type m:val="skw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800" b="0" dirty="0" smtClean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𝑤h𝑒𝑟𝑒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 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 smtClean="0"/>
              </a:p>
              <a:p>
                <a:pPr>
                  <a:spcAft>
                    <a:spcPts val="800"/>
                  </a:spcAft>
                </a:pPr>
                <a:r>
                  <a:rPr lang="az-Cyrl-AZ" sz="1400" dirty="0" smtClean="0">
                    <a:latin typeface="Cambria Math" panose="02040503050406030204" pitchFamily="18" charset="0"/>
                  </a:rPr>
                  <a:t>П</a:t>
                </a:r>
                <a:r>
                  <a:rPr lang="en-US" sz="1400" dirty="0" smtClean="0">
                    <a:latin typeface="Cambria Math" panose="02040503050406030204" pitchFamily="18" charset="0"/>
                  </a:rPr>
                  <a:t> = </a:t>
                </a:r>
                <a:r>
                  <a:rPr lang="en-US" sz="1400" dirty="0" smtClean="0">
                    <a:latin typeface="+mj-lt"/>
                  </a:rPr>
                  <a:t>potential energy of spring system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 smtClean="0">
                    <a:latin typeface="+mj-lt"/>
                  </a:rPr>
                  <a:t> penalty term based on distances of node </a:t>
                </a:r>
                <a:r>
                  <a:rPr lang="en-US" sz="1400" dirty="0">
                    <a:latin typeface="+mj-lt"/>
                  </a:rPr>
                  <a:t> </a:t>
                </a:r>
                <a:r>
                  <a:rPr lang="en-US" sz="1400" dirty="0" smtClean="0">
                    <a:latin typeface="+mj-lt"/>
                  </a:rPr>
                  <a:t>from bone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 smtClean="0"/>
                  <a:t> 3D location for each node </a:t>
                </a:r>
              </a:p>
              <a:p>
                <a:pPr>
                  <a:spcAft>
                    <a:spcPts val="800"/>
                  </a:spcAft>
                </a:pPr>
                <a:r>
                  <a:rPr lang="en-US" sz="1400" dirty="0" smtClean="0"/>
                  <a:t>N = number of node-to-node springs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 smtClean="0"/>
                  <a:t> node-to-node spring stiffness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400" dirty="0" smtClean="0"/>
                  <a:t>, for all springs</a:t>
                </a:r>
              </a:p>
              <a:p>
                <a:pPr>
                  <a:spcAft>
                    <a:spcPts val="800"/>
                  </a:spcAft>
                </a:pPr>
                <a:r>
                  <a:rPr lang="en-US" sz="1400" dirty="0"/>
                  <a:t>M = number of free nodes (N – 1</a:t>
                </a:r>
                <a:r>
                  <a:rPr lang="en-US" sz="1400" dirty="0" smtClean="0"/>
                  <a:t>)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/>
                  <a:t> </a:t>
                </a:r>
                <a:r>
                  <a:rPr lang="en-US" sz="1400" dirty="0" smtClean="0"/>
                  <a:t>“bone-to-node spring stiffness” (penalty term constant)</a:t>
                </a:r>
              </a:p>
              <a:p>
                <a:pPr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400" dirty="0" smtClean="0"/>
                  <a:t> signed distance between node and bone</a:t>
                </a:r>
              </a:p>
              <a:p>
                <a:endParaRPr lang="en-US" sz="1800" dirty="0" smtClean="0"/>
              </a:p>
            </p:txBody>
          </p:sp>
        </mc:Choice>
        <mc:Fallback xmlns="">
          <p:sp>
            <p:nvSpPr>
              <p:cNvPr id="80" name="Content Placeholder 7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0289" y="1714691"/>
                <a:ext cx="5107992" cy="4703489"/>
              </a:xfrm>
              <a:blipFill rotWithShape="0">
                <a:blip r:embed="rId3"/>
                <a:stretch>
                  <a:fillRect l="-1909" r="-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29934" y="6356350"/>
            <a:ext cx="2133600" cy="365125"/>
          </a:xfrm>
        </p:spPr>
        <p:txBody>
          <a:bodyPr/>
          <a:lstStyle/>
          <a:p>
            <a:fld id="{22B548B9-68D9-4952-AB92-2D4BFB779C0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433025" y="1291450"/>
            <a:ext cx="1455271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 smtClean="0"/>
              <a:t>fminunc</a:t>
            </a:r>
            <a:endParaRPr lang="en-US" sz="2400" b="1" u="sng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6225392" y="1470120"/>
            <a:ext cx="2127861" cy="4749290"/>
            <a:chOff x="5296058" y="1459915"/>
            <a:chExt cx="2127861" cy="4749290"/>
          </a:xfrm>
        </p:grpSpPr>
        <p:grpSp>
          <p:nvGrpSpPr>
            <p:cNvPr id="83" name="Group 82"/>
            <p:cNvGrpSpPr/>
            <p:nvPr/>
          </p:nvGrpSpPr>
          <p:grpSpPr>
            <a:xfrm>
              <a:off x="5296058" y="1459915"/>
              <a:ext cx="2125568" cy="4749290"/>
              <a:chOff x="1856851" y="2952295"/>
              <a:chExt cx="1686915" cy="376918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043318" y="2952295"/>
                <a:ext cx="794356" cy="36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Femur</a:t>
                </a:r>
                <a:endParaRPr lang="en-US" sz="2400" b="1" dirty="0"/>
              </a:p>
            </p:txBody>
          </p:sp>
          <p:grpSp>
            <p:nvGrpSpPr>
              <p:cNvPr id="82" name="Group 81"/>
              <p:cNvGrpSpPr/>
              <p:nvPr/>
            </p:nvGrpSpPr>
            <p:grpSpPr>
              <a:xfrm>
                <a:off x="1856851" y="3166051"/>
                <a:ext cx="1686915" cy="3555424"/>
                <a:chOff x="2404586" y="2851562"/>
                <a:chExt cx="2008178" cy="4232532"/>
              </a:xfrm>
            </p:grpSpPr>
            <p:sp>
              <p:nvSpPr>
                <p:cNvPr id="36" name="Freeform 35"/>
                <p:cNvSpPr/>
                <p:nvPr/>
              </p:nvSpPr>
              <p:spPr>
                <a:xfrm>
                  <a:off x="3735888" y="2851562"/>
                  <a:ext cx="676876" cy="2564908"/>
                </a:xfrm>
                <a:custGeom>
                  <a:avLst/>
                  <a:gdLst>
                    <a:gd name="connsiteX0" fmla="*/ 0 w 373302"/>
                    <a:gd name="connsiteY0" fmla="*/ 0 h 1336431"/>
                    <a:gd name="connsiteX1" fmla="*/ 325315 w 373302"/>
                    <a:gd name="connsiteY1" fmla="*/ 334108 h 1336431"/>
                    <a:gd name="connsiteX2" fmla="*/ 351692 w 373302"/>
                    <a:gd name="connsiteY2" fmla="*/ 949570 h 1336431"/>
                    <a:gd name="connsiteX3" fmla="*/ 131884 w 373302"/>
                    <a:gd name="connsiteY3" fmla="*/ 1336431 h 133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302" h="1336431">
                      <a:moveTo>
                        <a:pt x="0" y="0"/>
                      </a:moveTo>
                      <a:cubicBezTo>
                        <a:pt x="133350" y="87923"/>
                        <a:pt x="266700" y="175846"/>
                        <a:pt x="325315" y="334108"/>
                      </a:cubicBezTo>
                      <a:cubicBezTo>
                        <a:pt x="383930" y="492370"/>
                        <a:pt x="383931" y="782516"/>
                        <a:pt x="351692" y="949570"/>
                      </a:cubicBezTo>
                      <a:cubicBezTo>
                        <a:pt x="319454" y="1116624"/>
                        <a:pt x="225669" y="1226527"/>
                        <a:pt x="131884" y="1336431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3198475" y="5476275"/>
                  <a:ext cx="1074826" cy="1607819"/>
                </a:xfrm>
                <a:custGeom>
                  <a:avLst/>
                  <a:gdLst>
                    <a:gd name="connsiteX0" fmla="*/ 0 w 592775"/>
                    <a:gd name="connsiteY0" fmla="*/ 28854 h 837746"/>
                    <a:gd name="connsiteX1" fmla="*/ 518746 w 592775"/>
                    <a:gd name="connsiteY1" fmla="*/ 55230 h 837746"/>
                    <a:gd name="connsiteX2" fmla="*/ 562707 w 592775"/>
                    <a:gd name="connsiteY2" fmla="*/ 530015 h 837746"/>
                    <a:gd name="connsiteX3" fmla="*/ 263769 w 592775"/>
                    <a:gd name="connsiteY3" fmla="*/ 837746 h 837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2775" h="837746">
                      <a:moveTo>
                        <a:pt x="0" y="28854"/>
                      </a:moveTo>
                      <a:cubicBezTo>
                        <a:pt x="212481" y="278"/>
                        <a:pt x="424962" y="-28297"/>
                        <a:pt x="518746" y="55230"/>
                      </a:cubicBezTo>
                      <a:cubicBezTo>
                        <a:pt x="612530" y="138757"/>
                        <a:pt x="605203" y="399596"/>
                        <a:pt x="562707" y="530015"/>
                      </a:cubicBezTo>
                      <a:cubicBezTo>
                        <a:pt x="520211" y="660434"/>
                        <a:pt x="391990" y="749090"/>
                        <a:pt x="263769" y="837746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404586" y="5174158"/>
                  <a:ext cx="760569" cy="4361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/>
                    <a:t>Tibia</a:t>
                  </a:r>
                  <a:endParaRPr lang="en-US" sz="2400" b="1" dirty="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4125136" y="3185207"/>
                  <a:ext cx="133279" cy="13327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718304" y="6950815"/>
                  <a:ext cx="133279" cy="13327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Connector 44"/>
                <p:cNvCxnSpPr>
                  <a:stCxn id="40" idx="4"/>
                  <a:endCxn id="41" idx="0"/>
                </p:cNvCxnSpPr>
                <p:nvPr/>
              </p:nvCxnSpPr>
              <p:spPr>
                <a:xfrm flipH="1">
                  <a:off x="3784944" y="3318486"/>
                  <a:ext cx="406832" cy="3632329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/>
                <p:cNvSpPr/>
                <p:nvPr/>
              </p:nvSpPr>
              <p:spPr>
                <a:xfrm>
                  <a:off x="4051861" y="3783947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3995569" y="4372502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3855863" y="5656849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3774701" y="6399590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3928275" y="4982094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" name="Right Brace 2"/>
            <p:cNvSpPr/>
            <p:nvPr/>
          </p:nvSpPr>
          <p:spPr>
            <a:xfrm rot="5708080">
              <a:off x="7170784" y="2793141"/>
              <a:ext cx="174634" cy="331636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38345" y="2956809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/>
                <a:t>1</a:t>
              </a:r>
              <a:endParaRPr lang="en-US" dirty="0"/>
            </a:p>
          </p:txBody>
        </p:sp>
        <p:sp>
          <p:nvSpPr>
            <p:cNvPr id="29" name="Right Brace 28"/>
            <p:cNvSpPr/>
            <p:nvPr/>
          </p:nvSpPr>
          <p:spPr>
            <a:xfrm rot="5400000">
              <a:off x="7134485" y="3392023"/>
              <a:ext cx="174634" cy="367462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78740" y="3523404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2</a:t>
              </a:r>
              <a:endParaRPr lang="en-US" dirty="0"/>
            </a:p>
          </p:txBody>
        </p:sp>
        <p:sp>
          <p:nvSpPr>
            <p:cNvPr id="31" name="Right Brace 30"/>
            <p:cNvSpPr/>
            <p:nvPr/>
          </p:nvSpPr>
          <p:spPr>
            <a:xfrm rot="7227595">
              <a:off x="6901060" y="4139883"/>
              <a:ext cx="174634" cy="220725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38240" y="411903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/>
                <a:t>3</a:t>
              </a:r>
              <a:endParaRPr lang="en-US" dirty="0"/>
            </a:p>
          </p:txBody>
        </p:sp>
        <p:sp>
          <p:nvSpPr>
            <p:cNvPr id="34" name="Right Brace 33"/>
            <p:cNvSpPr/>
            <p:nvPr/>
          </p:nvSpPr>
          <p:spPr>
            <a:xfrm rot="4520774">
              <a:off x="7010425" y="4717982"/>
              <a:ext cx="174634" cy="324807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953185" y="4893110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4</a:t>
              </a:r>
              <a:endParaRPr lang="en-US" dirty="0"/>
            </a:p>
          </p:txBody>
        </p:sp>
        <p:sp>
          <p:nvSpPr>
            <p:cNvPr id="42" name="Right Brace 41"/>
            <p:cNvSpPr/>
            <p:nvPr/>
          </p:nvSpPr>
          <p:spPr>
            <a:xfrm rot="7703655">
              <a:off x="6782615" y="5620845"/>
              <a:ext cx="174634" cy="378268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47396" y="5684353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/>
                <a:t>5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93886" y="2576338"/>
            <a:ext cx="2560386" cy="1323439"/>
            <a:chOff x="4920897" y="2550476"/>
            <a:chExt cx="2560386" cy="1323439"/>
          </a:xfrm>
        </p:grpSpPr>
        <p:grpSp>
          <p:nvGrpSpPr>
            <p:cNvPr id="92" name="Group 91"/>
            <p:cNvGrpSpPr/>
            <p:nvPr/>
          </p:nvGrpSpPr>
          <p:grpSpPr>
            <a:xfrm>
              <a:off x="4961703" y="2550476"/>
              <a:ext cx="2519580" cy="1323439"/>
              <a:chOff x="5054868" y="2289744"/>
              <a:chExt cx="2519580" cy="1323439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 flipH="1" flipV="1">
                <a:off x="5054868" y="2455808"/>
                <a:ext cx="463063" cy="719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/>
              <p:cNvSpPr txBox="1"/>
              <p:nvPr/>
            </p:nvSpPr>
            <p:spPr>
              <a:xfrm>
                <a:off x="5551861" y="2289744"/>
                <a:ext cx="202258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= spring</a:t>
                </a:r>
              </a:p>
              <a:p>
                <a:r>
                  <a:rPr lang="en-US" sz="1600" dirty="0" smtClean="0"/>
                  <a:t>= free node</a:t>
                </a:r>
              </a:p>
              <a:p>
                <a:r>
                  <a:rPr lang="en-US" sz="1600" dirty="0" smtClean="0"/>
                  <a:t>= fixed node</a:t>
                </a:r>
              </a:p>
              <a:p>
                <a:r>
                  <a:rPr lang="en-US" sz="1600" dirty="0" smtClean="0"/>
                  <a:t>= distance between        node and bone</a:t>
                </a:r>
              </a:p>
            </p:txBody>
          </p:sp>
          <p:sp>
            <p:nvSpPr>
              <p:cNvPr id="89" name="Oval 88"/>
              <p:cNvSpPr/>
              <p:nvPr/>
            </p:nvSpPr>
            <p:spPr>
              <a:xfrm>
                <a:off x="5219048" y="2634551"/>
                <a:ext cx="134703" cy="134703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5215864" y="2874096"/>
                <a:ext cx="141070" cy="14107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ight Brace 43"/>
            <p:cNvSpPr/>
            <p:nvPr/>
          </p:nvSpPr>
          <p:spPr>
            <a:xfrm rot="5400000">
              <a:off x="5081679" y="3201535"/>
              <a:ext cx="206549" cy="528114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1410" y="1071431"/>
            <a:ext cx="879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Advantage over method 1: Does not require all nodes to stay “attached” to bones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18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 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79"/>
              <p:cNvSpPr>
                <a:spLocks noGrp="1"/>
              </p:cNvSpPr>
              <p:nvPr>
                <p:ph idx="1"/>
              </p:nvPr>
            </p:nvSpPr>
            <p:spPr>
              <a:xfrm>
                <a:off x="147738" y="2194872"/>
                <a:ext cx="4486741" cy="410082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 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≤0,  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𝑠𝑖𝑔𝑛𝑒𝑑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𝑓𝑖𝑒𝑙𝑑</m:t>
                      </m:r>
                    </m:oMath>
                  </m:oMathPara>
                </a14:m>
                <a:endParaRPr lang="en-US" sz="2000" dirty="0" smtClean="0"/>
              </a:p>
              <a:p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1900" dirty="0" smtClean="0">
                    <a:latin typeface="Cambria Math" panose="02040503050406030204" pitchFamily="18" charset="0"/>
                  </a:rPr>
                  <a:t> = </a:t>
                </a:r>
                <a:r>
                  <a:rPr lang="en-US" sz="1900" dirty="0" smtClean="0">
                    <a:latin typeface="+mj-lt"/>
                  </a:rPr>
                  <a:t>distance between two nodes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900" dirty="0" smtClean="0"/>
                  <a:t> 3D location for each node </a:t>
                </a:r>
              </a:p>
              <a:p>
                <a:r>
                  <a:rPr lang="en-US" sz="1900" dirty="0"/>
                  <a:t>M</a:t>
                </a:r>
                <a:r>
                  <a:rPr lang="en-US" sz="1900" dirty="0" smtClean="0"/>
                  <a:t> </a:t>
                </a:r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900" dirty="0" smtClean="0"/>
                  <a:t> number of free nodes</a:t>
                </a:r>
              </a:p>
              <a:p>
                <a14:m>
                  <m:oMath xmlns:m="http://schemas.openxmlformats.org/officeDocument/2006/math">
                    <m:r>
                      <a:rPr lang="en-US" sz="19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900" dirty="0" smtClean="0"/>
                  <a:t> signed distance from a node to the bone surface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80" name="Content Placeholder 7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738" y="2194872"/>
                <a:ext cx="4486741" cy="4100821"/>
              </a:xfrm>
              <a:blipFill rotWithShape="0">
                <a:blip r:embed="rId2"/>
                <a:stretch>
                  <a:fillRect l="-2582" r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380473" y="1764407"/>
            <a:ext cx="1455271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 smtClean="0"/>
              <a:t>fmincon</a:t>
            </a:r>
            <a:endParaRPr lang="en-US" sz="2400" b="1" u="sng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5035201" y="1568459"/>
            <a:ext cx="3093151" cy="4749290"/>
            <a:chOff x="5035201" y="1764407"/>
            <a:chExt cx="3093151" cy="4749290"/>
          </a:xfrm>
        </p:grpSpPr>
        <p:sp>
          <p:nvSpPr>
            <p:cNvPr id="57" name="Right Brace 56"/>
            <p:cNvSpPr/>
            <p:nvPr/>
          </p:nvSpPr>
          <p:spPr>
            <a:xfrm rot="11180738">
              <a:off x="7017623" y="5800036"/>
              <a:ext cx="339550" cy="623414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035201" y="1764407"/>
              <a:ext cx="3093151" cy="4749290"/>
              <a:chOff x="5035201" y="1764407"/>
              <a:chExt cx="3093151" cy="4749290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5035201" y="2934140"/>
                <a:ext cx="2358584" cy="646331"/>
                <a:chOff x="5215864" y="2289744"/>
                <a:chExt cx="2358584" cy="646331"/>
              </a:xfrm>
            </p:grpSpPr>
            <p:sp>
              <p:nvSpPr>
                <p:cNvPr id="88" name="TextBox 87"/>
                <p:cNvSpPr txBox="1"/>
                <p:nvPr/>
              </p:nvSpPr>
              <p:spPr>
                <a:xfrm>
                  <a:off x="5551861" y="2289744"/>
                  <a:ext cx="202258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= free node</a:t>
                  </a:r>
                </a:p>
                <a:p>
                  <a:r>
                    <a:rPr lang="en-US" dirty="0" smtClean="0"/>
                    <a:t>= fixed node</a:t>
                  </a:r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5219048" y="2395303"/>
                  <a:ext cx="134703" cy="134703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5215864" y="2712972"/>
                  <a:ext cx="141070" cy="14107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5948658" y="1764407"/>
                <a:ext cx="2179694" cy="4749290"/>
                <a:chOff x="5296058" y="1459915"/>
                <a:chExt cx="2179694" cy="4749290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5296058" y="1459915"/>
                  <a:ext cx="2125568" cy="4749290"/>
                  <a:chOff x="1856851" y="2952295"/>
                  <a:chExt cx="1686915" cy="3769180"/>
                </a:xfrm>
              </p:grpSpPr>
              <p:sp>
                <p:nvSpPr>
                  <p:cNvPr id="38" name="TextBox 37"/>
                  <p:cNvSpPr txBox="1"/>
                  <p:nvPr/>
                </p:nvSpPr>
                <p:spPr>
                  <a:xfrm>
                    <a:off x="2043318" y="2952295"/>
                    <a:ext cx="794356" cy="36639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b="1" dirty="0" smtClean="0"/>
                      <a:t>Femur</a:t>
                    </a:r>
                    <a:endParaRPr lang="en-US" sz="2400" b="1" dirty="0"/>
                  </a:p>
                </p:txBody>
              </p:sp>
              <p:grpSp>
                <p:nvGrpSpPr>
                  <p:cNvPr id="82" name="Group 81"/>
                  <p:cNvGrpSpPr/>
                  <p:nvPr/>
                </p:nvGrpSpPr>
                <p:grpSpPr>
                  <a:xfrm>
                    <a:off x="1856851" y="3166051"/>
                    <a:ext cx="1686915" cy="3555424"/>
                    <a:chOff x="2404586" y="2851562"/>
                    <a:chExt cx="2008178" cy="4232532"/>
                  </a:xfrm>
                </p:grpSpPr>
                <p:sp>
                  <p:nvSpPr>
                    <p:cNvPr id="36" name="Freeform 35"/>
                    <p:cNvSpPr/>
                    <p:nvPr/>
                  </p:nvSpPr>
                  <p:spPr>
                    <a:xfrm>
                      <a:off x="3735888" y="2851562"/>
                      <a:ext cx="676876" cy="2564908"/>
                    </a:xfrm>
                    <a:custGeom>
                      <a:avLst/>
                      <a:gdLst>
                        <a:gd name="connsiteX0" fmla="*/ 0 w 373302"/>
                        <a:gd name="connsiteY0" fmla="*/ 0 h 1336431"/>
                        <a:gd name="connsiteX1" fmla="*/ 325315 w 373302"/>
                        <a:gd name="connsiteY1" fmla="*/ 334108 h 1336431"/>
                        <a:gd name="connsiteX2" fmla="*/ 351692 w 373302"/>
                        <a:gd name="connsiteY2" fmla="*/ 949570 h 1336431"/>
                        <a:gd name="connsiteX3" fmla="*/ 131884 w 373302"/>
                        <a:gd name="connsiteY3" fmla="*/ 1336431 h 133643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3302" h="1336431">
                          <a:moveTo>
                            <a:pt x="0" y="0"/>
                          </a:moveTo>
                          <a:cubicBezTo>
                            <a:pt x="133350" y="87923"/>
                            <a:pt x="266700" y="175846"/>
                            <a:pt x="325315" y="334108"/>
                          </a:cubicBezTo>
                          <a:cubicBezTo>
                            <a:pt x="383930" y="492370"/>
                            <a:pt x="383931" y="782516"/>
                            <a:pt x="351692" y="949570"/>
                          </a:cubicBezTo>
                          <a:cubicBezTo>
                            <a:pt x="319454" y="1116624"/>
                            <a:pt x="225669" y="1226527"/>
                            <a:pt x="131884" y="1336431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" name="Freeform 36"/>
                    <p:cNvSpPr/>
                    <p:nvPr/>
                  </p:nvSpPr>
                  <p:spPr>
                    <a:xfrm>
                      <a:off x="3198475" y="5476275"/>
                      <a:ext cx="1074826" cy="1607819"/>
                    </a:xfrm>
                    <a:custGeom>
                      <a:avLst/>
                      <a:gdLst>
                        <a:gd name="connsiteX0" fmla="*/ 0 w 592775"/>
                        <a:gd name="connsiteY0" fmla="*/ 28854 h 837746"/>
                        <a:gd name="connsiteX1" fmla="*/ 518746 w 592775"/>
                        <a:gd name="connsiteY1" fmla="*/ 55230 h 837746"/>
                        <a:gd name="connsiteX2" fmla="*/ 562707 w 592775"/>
                        <a:gd name="connsiteY2" fmla="*/ 530015 h 837746"/>
                        <a:gd name="connsiteX3" fmla="*/ 263769 w 592775"/>
                        <a:gd name="connsiteY3" fmla="*/ 837746 h 8377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92775" h="837746">
                          <a:moveTo>
                            <a:pt x="0" y="28854"/>
                          </a:moveTo>
                          <a:cubicBezTo>
                            <a:pt x="212481" y="278"/>
                            <a:pt x="424962" y="-28297"/>
                            <a:pt x="518746" y="55230"/>
                          </a:cubicBezTo>
                          <a:cubicBezTo>
                            <a:pt x="612530" y="138757"/>
                            <a:pt x="605203" y="399596"/>
                            <a:pt x="562707" y="530015"/>
                          </a:cubicBezTo>
                          <a:cubicBezTo>
                            <a:pt x="520211" y="660434"/>
                            <a:pt x="391990" y="749090"/>
                            <a:pt x="263769" y="837746"/>
                          </a:cubicBezTo>
                        </a:path>
                      </a:pathLst>
                    </a:custGeom>
                    <a:no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2404586" y="5174158"/>
                      <a:ext cx="760569" cy="43616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b="1" dirty="0" smtClean="0"/>
                        <a:t>Tibia</a:t>
                      </a:r>
                      <a:endParaRPr lang="en-US" sz="2400" b="1" dirty="0"/>
                    </a:p>
                  </p:txBody>
                </p:sp>
                <p:sp>
                  <p:nvSpPr>
                    <p:cNvPr id="40" name="Oval 39"/>
                    <p:cNvSpPr/>
                    <p:nvPr/>
                  </p:nvSpPr>
                  <p:spPr>
                    <a:xfrm>
                      <a:off x="4125136" y="3185207"/>
                      <a:ext cx="133279" cy="13327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" name="Oval 40"/>
                    <p:cNvSpPr/>
                    <p:nvPr/>
                  </p:nvSpPr>
                  <p:spPr>
                    <a:xfrm>
                      <a:off x="3718304" y="6950815"/>
                      <a:ext cx="133279" cy="133279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45" name="Straight Connector 44"/>
                    <p:cNvCxnSpPr>
                      <a:stCxn id="40" idx="4"/>
                      <a:endCxn id="41" idx="0"/>
                    </p:cNvCxnSpPr>
                    <p:nvPr/>
                  </p:nvCxnSpPr>
                  <p:spPr>
                    <a:xfrm flipH="1">
                      <a:off x="3784944" y="3318486"/>
                      <a:ext cx="406832" cy="3632329"/>
                    </a:xfrm>
                    <a:prstGeom prst="line">
                      <a:avLst/>
                    </a:prstGeom>
                    <a:ln w="38100">
                      <a:solidFill>
                        <a:srgbClr val="FF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46" name="Oval 45"/>
                    <p:cNvSpPr/>
                    <p:nvPr/>
                  </p:nvSpPr>
                  <p:spPr>
                    <a:xfrm>
                      <a:off x="4051861" y="3783947"/>
                      <a:ext cx="127264" cy="127264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" name="Oval 46"/>
                    <p:cNvSpPr/>
                    <p:nvPr/>
                  </p:nvSpPr>
                  <p:spPr>
                    <a:xfrm>
                      <a:off x="3995569" y="4372502"/>
                      <a:ext cx="127264" cy="127264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" name="Oval 47"/>
                    <p:cNvSpPr/>
                    <p:nvPr/>
                  </p:nvSpPr>
                  <p:spPr>
                    <a:xfrm>
                      <a:off x="3855863" y="5656849"/>
                      <a:ext cx="127264" cy="127264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" name="Oval 48"/>
                    <p:cNvSpPr/>
                    <p:nvPr/>
                  </p:nvSpPr>
                  <p:spPr>
                    <a:xfrm>
                      <a:off x="3774701" y="6399590"/>
                      <a:ext cx="127264" cy="127264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" name="Oval 49"/>
                    <p:cNvSpPr/>
                    <p:nvPr/>
                  </p:nvSpPr>
                  <p:spPr>
                    <a:xfrm>
                      <a:off x="3928275" y="4982094"/>
                      <a:ext cx="127264" cy="127264"/>
                    </a:xfrm>
                    <a:prstGeom prst="ellipse">
                      <a:avLst/>
                    </a:prstGeom>
                    <a:solidFill>
                      <a:srgbClr val="00B050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3" name="Right Brace 2"/>
                <p:cNvSpPr/>
                <p:nvPr/>
              </p:nvSpPr>
              <p:spPr>
                <a:xfrm rot="5708080">
                  <a:off x="7170784" y="2793141"/>
                  <a:ext cx="174634" cy="331636"/>
                </a:xfrm>
                <a:prstGeom prst="rightBrac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TextBox 4"/>
                <p:cNvSpPr txBox="1"/>
                <p:nvPr/>
              </p:nvSpPr>
              <p:spPr>
                <a:xfrm>
                  <a:off x="7090710" y="2998611"/>
                  <a:ext cx="3850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d</a:t>
                  </a:r>
                  <a:r>
                    <a:rPr lang="en-US" baseline="-25000" dirty="0" smtClean="0"/>
                    <a:t>1</a:t>
                  </a:r>
                  <a:endParaRPr lang="en-US" dirty="0"/>
                </a:p>
              </p:txBody>
            </p:sp>
          </p:grpSp>
          <p:sp>
            <p:nvSpPr>
              <p:cNvPr id="51" name="Right Brace 50"/>
              <p:cNvSpPr/>
              <p:nvPr/>
            </p:nvSpPr>
            <p:spPr>
              <a:xfrm rot="11180738">
                <a:off x="7423603" y="2417563"/>
                <a:ext cx="307037" cy="623414"/>
              </a:xfrm>
              <a:prstGeom prst="righ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7100545" y="2535341"/>
                <a:ext cx="405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</a:t>
                </a:r>
                <a:r>
                  <a:rPr lang="en-US" baseline="-25000" dirty="0" smtClean="0"/>
                  <a:t>1</a:t>
                </a:r>
                <a:endParaRPr lang="en-US" dirty="0"/>
              </a:p>
            </p:txBody>
          </p:sp>
          <p:sp>
            <p:nvSpPr>
              <p:cNvPr id="55" name="Right Brace 54"/>
              <p:cNvSpPr/>
              <p:nvPr/>
            </p:nvSpPr>
            <p:spPr>
              <a:xfrm rot="7703655">
                <a:off x="7438681" y="5925337"/>
                <a:ext cx="174634" cy="378268"/>
              </a:xfrm>
              <a:prstGeom prst="rightBrac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110748" y="5988845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</a:t>
                </a:r>
                <a:r>
                  <a:rPr lang="en-US" baseline="-25000" dirty="0"/>
                  <a:t>5</a:t>
                </a:r>
                <a:endParaRPr lang="en-US" dirty="0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6652625" y="5926528"/>
                <a:ext cx="4058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</a:t>
                </a:r>
                <a:r>
                  <a:rPr lang="en-US" baseline="-25000" dirty="0" smtClean="0"/>
                  <a:t>6</a:t>
                </a:r>
                <a:endParaRPr lang="en-US" dirty="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-525517" y="14819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0" y="111551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Advantage over method 2: Converges to a “good” solution faster due to analytical solution for gradient of constraints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78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 </a:t>
            </a:r>
            <a:r>
              <a:rPr lang="en-US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79"/>
              <p:cNvSpPr>
                <a:spLocks noGrp="1"/>
              </p:cNvSpPr>
              <p:nvPr>
                <p:ph idx="1"/>
              </p:nvPr>
            </p:nvSpPr>
            <p:spPr>
              <a:xfrm>
                <a:off x="147738" y="2068750"/>
                <a:ext cx="4486741" cy="4414599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𝐹𝑜𝑟𝑐𝑒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𝐵𝑎𝑙𝑎𝑛𝑐𝑒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𝑒𝑎𝑐h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𝑠𝑖𝑔𝑛𝑒𝑑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𝑓𝑖𝑒𝑙𝑑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az-Cyrl-AZ" sz="2300" dirty="0">
                    <a:latin typeface="Cambria Math" panose="02040503050406030204" pitchFamily="18" charset="0"/>
                  </a:rPr>
                  <a:t>П</a:t>
                </a:r>
                <a:r>
                  <a:rPr lang="en-US" sz="2300" dirty="0">
                    <a:latin typeface="Cambria Math" panose="02040503050406030204" pitchFamily="18" charset="0"/>
                  </a:rPr>
                  <a:t> = </a:t>
                </a:r>
                <a:r>
                  <a:rPr lang="en-US" sz="2300" dirty="0"/>
                  <a:t>potential energy of spring system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300" dirty="0" smtClean="0"/>
                  <a:t> 3D location for each node </a:t>
                </a:r>
              </a:p>
              <a:p>
                <a:r>
                  <a:rPr lang="en-US" sz="2300" dirty="0" smtClean="0"/>
                  <a:t>N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300" dirty="0" smtClean="0"/>
                  <a:t> number of springs</a:t>
                </a:r>
              </a:p>
              <a:p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300" dirty="0"/>
                  <a:t> node-to-node spring </a:t>
                </a:r>
                <a:r>
                  <a:rPr lang="en-US" sz="2300" dirty="0" smtClean="0"/>
                  <a:t>stiffness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300" dirty="0"/>
                  <a:t>, for all </a:t>
                </a:r>
                <a:r>
                  <a:rPr lang="en-US" sz="2300" dirty="0" smtClean="0"/>
                  <a:t>springs</a:t>
                </a:r>
              </a:p>
              <a:p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300" dirty="0" smtClean="0"/>
                  <a:t> signed distance from a node to the bone surface</a:t>
                </a:r>
              </a:p>
              <a:p>
                <a:r>
                  <a:rPr lang="en-US" sz="2300" dirty="0"/>
                  <a:t>M = number of free </a:t>
                </a:r>
                <a:r>
                  <a:rPr lang="en-US" sz="2300" dirty="0" smtClean="0"/>
                  <a:t>nodes </a:t>
                </a:r>
                <a:r>
                  <a:rPr lang="en-US" sz="2300" dirty="0"/>
                  <a:t>(N – 1</a:t>
                </a:r>
                <a:r>
                  <a:rPr lang="en-US" sz="2300" dirty="0" smtClean="0"/>
                  <a:t>)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80" name="Content Placeholder 7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738" y="2068750"/>
                <a:ext cx="4486741" cy="4414599"/>
              </a:xfrm>
              <a:blipFill rotWithShape="0">
                <a:blip r:embed="rId2"/>
                <a:stretch>
                  <a:fillRect l="-2038" r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380473" y="1638285"/>
            <a:ext cx="1455271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 smtClean="0"/>
              <a:t>fmincon</a:t>
            </a:r>
            <a:endParaRPr lang="en-US" sz="2400" b="1" u="sng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948658" y="1827469"/>
            <a:ext cx="2179694" cy="4749290"/>
            <a:chOff x="5296058" y="1459915"/>
            <a:chExt cx="2179694" cy="4749290"/>
          </a:xfrm>
        </p:grpSpPr>
        <p:grpSp>
          <p:nvGrpSpPr>
            <p:cNvPr id="83" name="Group 82"/>
            <p:cNvGrpSpPr/>
            <p:nvPr/>
          </p:nvGrpSpPr>
          <p:grpSpPr>
            <a:xfrm>
              <a:off x="5296058" y="1459915"/>
              <a:ext cx="2125568" cy="4749290"/>
              <a:chOff x="1856851" y="2952295"/>
              <a:chExt cx="1686915" cy="376918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043318" y="2952295"/>
                <a:ext cx="794356" cy="36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Femur</a:t>
                </a:r>
                <a:endParaRPr lang="en-US" sz="2400" b="1" dirty="0"/>
              </a:p>
            </p:txBody>
          </p:sp>
          <p:grpSp>
            <p:nvGrpSpPr>
              <p:cNvPr id="82" name="Group 81"/>
              <p:cNvGrpSpPr/>
              <p:nvPr/>
            </p:nvGrpSpPr>
            <p:grpSpPr>
              <a:xfrm>
                <a:off x="1856851" y="3166051"/>
                <a:ext cx="1686915" cy="3555424"/>
                <a:chOff x="2404586" y="2851562"/>
                <a:chExt cx="2008178" cy="4232532"/>
              </a:xfrm>
            </p:grpSpPr>
            <p:sp>
              <p:nvSpPr>
                <p:cNvPr id="36" name="Freeform 35"/>
                <p:cNvSpPr/>
                <p:nvPr/>
              </p:nvSpPr>
              <p:spPr>
                <a:xfrm>
                  <a:off x="3735888" y="2851562"/>
                  <a:ext cx="676876" cy="2564908"/>
                </a:xfrm>
                <a:custGeom>
                  <a:avLst/>
                  <a:gdLst>
                    <a:gd name="connsiteX0" fmla="*/ 0 w 373302"/>
                    <a:gd name="connsiteY0" fmla="*/ 0 h 1336431"/>
                    <a:gd name="connsiteX1" fmla="*/ 325315 w 373302"/>
                    <a:gd name="connsiteY1" fmla="*/ 334108 h 1336431"/>
                    <a:gd name="connsiteX2" fmla="*/ 351692 w 373302"/>
                    <a:gd name="connsiteY2" fmla="*/ 949570 h 1336431"/>
                    <a:gd name="connsiteX3" fmla="*/ 131884 w 373302"/>
                    <a:gd name="connsiteY3" fmla="*/ 1336431 h 133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302" h="1336431">
                      <a:moveTo>
                        <a:pt x="0" y="0"/>
                      </a:moveTo>
                      <a:cubicBezTo>
                        <a:pt x="133350" y="87923"/>
                        <a:pt x="266700" y="175846"/>
                        <a:pt x="325315" y="334108"/>
                      </a:cubicBezTo>
                      <a:cubicBezTo>
                        <a:pt x="383930" y="492370"/>
                        <a:pt x="383931" y="782516"/>
                        <a:pt x="351692" y="949570"/>
                      </a:cubicBezTo>
                      <a:cubicBezTo>
                        <a:pt x="319454" y="1116624"/>
                        <a:pt x="225669" y="1226527"/>
                        <a:pt x="131884" y="1336431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3198475" y="5476275"/>
                  <a:ext cx="1074826" cy="1607819"/>
                </a:xfrm>
                <a:custGeom>
                  <a:avLst/>
                  <a:gdLst>
                    <a:gd name="connsiteX0" fmla="*/ 0 w 592775"/>
                    <a:gd name="connsiteY0" fmla="*/ 28854 h 837746"/>
                    <a:gd name="connsiteX1" fmla="*/ 518746 w 592775"/>
                    <a:gd name="connsiteY1" fmla="*/ 55230 h 837746"/>
                    <a:gd name="connsiteX2" fmla="*/ 562707 w 592775"/>
                    <a:gd name="connsiteY2" fmla="*/ 530015 h 837746"/>
                    <a:gd name="connsiteX3" fmla="*/ 263769 w 592775"/>
                    <a:gd name="connsiteY3" fmla="*/ 837746 h 837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2775" h="837746">
                      <a:moveTo>
                        <a:pt x="0" y="28854"/>
                      </a:moveTo>
                      <a:cubicBezTo>
                        <a:pt x="212481" y="278"/>
                        <a:pt x="424962" y="-28297"/>
                        <a:pt x="518746" y="55230"/>
                      </a:cubicBezTo>
                      <a:cubicBezTo>
                        <a:pt x="612530" y="138757"/>
                        <a:pt x="605203" y="399596"/>
                        <a:pt x="562707" y="530015"/>
                      </a:cubicBezTo>
                      <a:cubicBezTo>
                        <a:pt x="520211" y="660434"/>
                        <a:pt x="391990" y="749090"/>
                        <a:pt x="263769" y="837746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404586" y="5174158"/>
                  <a:ext cx="760569" cy="4361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/>
                    <a:t>Tibia</a:t>
                  </a:r>
                  <a:endParaRPr lang="en-US" sz="2400" b="1" dirty="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4125136" y="3185207"/>
                  <a:ext cx="133279" cy="13327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718304" y="6950815"/>
                  <a:ext cx="133279" cy="13327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Connector 44"/>
                <p:cNvCxnSpPr>
                  <a:stCxn id="40" idx="4"/>
                  <a:endCxn id="41" idx="0"/>
                </p:cNvCxnSpPr>
                <p:nvPr/>
              </p:nvCxnSpPr>
              <p:spPr>
                <a:xfrm flipH="1">
                  <a:off x="3784944" y="3318486"/>
                  <a:ext cx="406832" cy="3632329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/>
                <p:cNvSpPr/>
                <p:nvPr/>
              </p:nvSpPr>
              <p:spPr>
                <a:xfrm>
                  <a:off x="4051861" y="3783947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3995569" y="4372502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3855863" y="5656849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3774701" y="6399590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3928275" y="4982094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" name="Right Brace 2"/>
            <p:cNvSpPr/>
            <p:nvPr/>
          </p:nvSpPr>
          <p:spPr>
            <a:xfrm rot="5708080">
              <a:off x="7170784" y="2793141"/>
              <a:ext cx="174634" cy="331636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90710" y="29986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93959" y="2904500"/>
            <a:ext cx="2102356" cy="923330"/>
            <a:chOff x="5054868" y="2289744"/>
            <a:chExt cx="2102356" cy="923330"/>
          </a:xfrm>
        </p:grpSpPr>
        <p:cxnSp>
          <p:nvCxnSpPr>
            <p:cNvPr id="30" name="Straight Connector 29"/>
            <p:cNvCxnSpPr/>
            <p:nvPr/>
          </p:nvCxnSpPr>
          <p:spPr>
            <a:xfrm flipH="1" flipV="1">
              <a:off x="5054868" y="2427178"/>
              <a:ext cx="463063" cy="71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551861" y="2289744"/>
              <a:ext cx="160536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 spring</a:t>
              </a:r>
            </a:p>
            <a:p>
              <a:r>
                <a:rPr lang="en-US" dirty="0" smtClean="0"/>
                <a:t>= free node</a:t>
              </a:r>
            </a:p>
            <a:p>
              <a:r>
                <a:rPr lang="en-US" dirty="0" smtClean="0"/>
                <a:t>= fixed node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219048" y="2684057"/>
              <a:ext cx="134703" cy="13470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15864" y="2965642"/>
              <a:ext cx="141070" cy="1410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ight Brace 42"/>
          <p:cNvSpPr/>
          <p:nvPr/>
        </p:nvSpPr>
        <p:spPr>
          <a:xfrm rot="7703655">
            <a:off x="7438681" y="5988399"/>
            <a:ext cx="174634" cy="37826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03462" y="605190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738" y="1113293"/>
            <a:ext cx="8996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Advantage over method 3: Analytical solution for gradient of objective function and constraints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1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Accuracy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014" y="1288311"/>
            <a:ext cx="8229600" cy="960903"/>
          </a:xfrm>
        </p:spPr>
        <p:txBody>
          <a:bodyPr/>
          <a:lstStyle/>
          <a:p>
            <a:r>
              <a:rPr lang="en-US" dirty="0" smtClean="0"/>
              <a:t>Solutions for the same convergence criteria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7712" y="253341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Method 1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84754" y="253341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Method 2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01796" y="253341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Method 3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418837" y="253341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Method 4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578775" y="3168381"/>
            <a:ext cx="2790801" cy="229760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259605" y="3219206"/>
            <a:ext cx="2774027" cy="21807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965282" y="3210003"/>
            <a:ext cx="2790804" cy="22143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303883" y="3241310"/>
            <a:ext cx="2788430" cy="214959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6949303" y="1944545"/>
            <a:ext cx="1737497" cy="505165"/>
            <a:chOff x="6290875" y="2049267"/>
            <a:chExt cx="1737497" cy="50516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90875" y="2049267"/>
              <a:ext cx="1737497" cy="235433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92609" y="2321246"/>
              <a:ext cx="1704540" cy="233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007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684" y="1849290"/>
            <a:ext cx="3226644" cy="20569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5840" y="1800925"/>
            <a:ext cx="3273455" cy="21006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7921" y="4025154"/>
            <a:ext cx="3226644" cy="2466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5841" y="4029806"/>
            <a:ext cx="3273455" cy="2462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6124" y="1084881"/>
            <a:ext cx="8743556" cy="67791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Varied objective function tolerance to reduce convergence time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27178" y="159489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Method 1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299211" y="1571241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Method 2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62030" y="379612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Method 3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299211" y="379170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Method 4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857736" y="1855355"/>
            <a:ext cx="1470" cy="1983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2093353" y="1334488"/>
            <a:ext cx="5396374" cy="338554"/>
            <a:chOff x="3333015" y="1533669"/>
            <a:chExt cx="5396374" cy="338554"/>
          </a:xfrm>
        </p:grpSpPr>
        <p:cxnSp>
          <p:nvCxnSpPr>
            <p:cNvPr id="19" name="Straight Connector 18"/>
            <p:cNvCxnSpPr/>
            <p:nvPr/>
          </p:nvCxnSpPr>
          <p:spPr>
            <a:xfrm rot="-300000">
              <a:off x="3333015" y="1665420"/>
              <a:ext cx="583569" cy="598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918081" y="1533669"/>
              <a:ext cx="4811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= tolerance needed for visually acceptable solution</a:t>
              </a:r>
              <a:endParaRPr lang="en-US" sz="1600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 flipV="1">
            <a:off x="7489727" y="1859572"/>
            <a:ext cx="1470" cy="19833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032908" y="4085492"/>
            <a:ext cx="15092" cy="193601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768346" y="4074606"/>
            <a:ext cx="9309" cy="19691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14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Best Method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79"/>
              <p:cNvSpPr>
                <a:spLocks noGrp="1"/>
              </p:cNvSpPr>
              <p:nvPr>
                <p:ph idx="1"/>
              </p:nvPr>
            </p:nvSpPr>
            <p:spPr>
              <a:xfrm>
                <a:off x="147738" y="1616817"/>
                <a:ext cx="4486741" cy="46999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type m:val="skw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𝐹𝑜𝑟𝑐𝑒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𝐵𝑎𝑙𝑎𝑛𝑐𝑒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𝑒𝑎𝑐h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𝐺𝑟𝑎𝑑𝑖𝑒𝑛𝑡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𝑠𝑖𝑔𝑛𝑒𝑑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𝑓𝑖𝑒𝑙𝑑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az-Cyrl-AZ" sz="2300" dirty="0">
                    <a:latin typeface="Cambria Math" panose="02040503050406030204" pitchFamily="18" charset="0"/>
                  </a:rPr>
                  <a:t>П</a:t>
                </a:r>
                <a:r>
                  <a:rPr lang="en-US" sz="2300" dirty="0">
                    <a:latin typeface="Cambria Math" panose="02040503050406030204" pitchFamily="18" charset="0"/>
                  </a:rPr>
                  <a:t> = </a:t>
                </a:r>
                <a:r>
                  <a:rPr lang="en-US" sz="2300" dirty="0"/>
                  <a:t>potential energy of spring system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300" dirty="0" smtClean="0"/>
                  <a:t> 3D location for each node </a:t>
                </a:r>
              </a:p>
              <a:p>
                <a:r>
                  <a:rPr lang="en-US" sz="2300" dirty="0" smtClean="0"/>
                  <a:t>N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300" dirty="0" smtClean="0"/>
                  <a:t> number of springs</a:t>
                </a:r>
              </a:p>
              <a:p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3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300" dirty="0"/>
                  <a:t> node-to-node spring </a:t>
                </a:r>
                <a:r>
                  <a:rPr lang="en-US" sz="2300" dirty="0" smtClean="0"/>
                  <a:t>stiffness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3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300" dirty="0"/>
                  <a:t>, for all </a:t>
                </a:r>
                <a:r>
                  <a:rPr lang="en-US" sz="2300" dirty="0" smtClean="0"/>
                  <a:t>springs</a:t>
                </a:r>
              </a:p>
              <a:p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300" dirty="0" smtClean="0"/>
                  <a:t> signed distance from a node to the bone surface</a:t>
                </a:r>
              </a:p>
              <a:p>
                <a:r>
                  <a:rPr lang="en-US" sz="2300" dirty="0"/>
                  <a:t>M = number of free nodes (N – 1</a:t>
                </a:r>
                <a:r>
                  <a:rPr lang="en-US" sz="2300" dirty="0" smtClean="0"/>
                  <a:t>)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80" name="Content Placeholder 7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738" y="1616817"/>
                <a:ext cx="4486741" cy="4699900"/>
              </a:xfrm>
              <a:blipFill rotWithShape="0">
                <a:blip r:embed="rId2"/>
                <a:stretch>
                  <a:fillRect l="-2310" r="-1359" b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54800" y="6031417"/>
            <a:ext cx="2133600" cy="365125"/>
          </a:xfrm>
        </p:spPr>
        <p:txBody>
          <a:bodyPr/>
          <a:lstStyle/>
          <a:p>
            <a:fld id="{22B548B9-68D9-4952-AB92-2D4BFB779C0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380473" y="1186352"/>
            <a:ext cx="1455271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 smtClean="0"/>
              <a:t>fmincon</a:t>
            </a:r>
            <a:endParaRPr lang="en-US" sz="2400" b="1" u="sng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948658" y="1375536"/>
            <a:ext cx="2179694" cy="4749290"/>
            <a:chOff x="5296058" y="1459915"/>
            <a:chExt cx="2179694" cy="4749290"/>
          </a:xfrm>
        </p:grpSpPr>
        <p:grpSp>
          <p:nvGrpSpPr>
            <p:cNvPr id="83" name="Group 82"/>
            <p:cNvGrpSpPr/>
            <p:nvPr/>
          </p:nvGrpSpPr>
          <p:grpSpPr>
            <a:xfrm>
              <a:off x="5296058" y="1459915"/>
              <a:ext cx="2125568" cy="4749290"/>
              <a:chOff x="1856851" y="2952295"/>
              <a:chExt cx="1686915" cy="376918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043318" y="2952295"/>
                <a:ext cx="794356" cy="366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Femur</a:t>
                </a:r>
                <a:endParaRPr lang="en-US" sz="2400" b="1" dirty="0"/>
              </a:p>
            </p:txBody>
          </p:sp>
          <p:grpSp>
            <p:nvGrpSpPr>
              <p:cNvPr id="82" name="Group 81"/>
              <p:cNvGrpSpPr/>
              <p:nvPr/>
            </p:nvGrpSpPr>
            <p:grpSpPr>
              <a:xfrm>
                <a:off x="1856851" y="3166051"/>
                <a:ext cx="1686915" cy="3555424"/>
                <a:chOff x="2404586" y="2851562"/>
                <a:chExt cx="2008178" cy="4232532"/>
              </a:xfrm>
            </p:grpSpPr>
            <p:sp>
              <p:nvSpPr>
                <p:cNvPr id="36" name="Freeform 35"/>
                <p:cNvSpPr/>
                <p:nvPr/>
              </p:nvSpPr>
              <p:spPr>
                <a:xfrm>
                  <a:off x="3735888" y="2851562"/>
                  <a:ext cx="676876" cy="2564908"/>
                </a:xfrm>
                <a:custGeom>
                  <a:avLst/>
                  <a:gdLst>
                    <a:gd name="connsiteX0" fmla="*/ 0 w 373302"/>
                    <a:gd name="connsiteY0" fmla="*/ 0 h 1336431"/>
                    <a:gd name="connsiteX1" fmla="*/ 325315 w 373302"/>
                    <a:gd name="connsiteY1" fmla="*/ 334108 h 1336431"/>
                    <a:gd name="connsiteX2" fmla="*/ 351692 w 373302"/>
                    <a:gd name="connsiteY2" fmla="*/ 949570 h 1336431"/>
                    <a:gd name="connsiteX3" fmla="*/ 131884 w 373302"/>
                    <a:gd name="connsiteY3" fmla="*/ 1336431 h 133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73302" h="1336431">
                      <a:moveTo>
                        <a:pt x="0" y="0"/>
                      </a:moveTo>
                      <a:cubicBezTo>
                        <a:pt x="133350" y="87923"/>
                        <a:pt x="266700" y="175846"/>
                        <a:pt x="325315" y="334108"/>
                      </a:cubicBezTo>
                      <a:cubicBezTo>
                        <a:pt x="383930" y="492370"/>
                        <a:pt x="383931" y="782516"/>
                        <a:pt x="351692" y="949570"/>
                      </a:cubicBezTo>
                      <a:cubicBezTo>
                        <a:pt x="319454" y="1116624"/>
                        <a:pt x="225669" y="1226527"/>
                        <a:pt x="131884" y="1336431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3198475" y="5476275"/>
                  <a:ext cx="1074826" cy="1607819"/>
                </a:xfrm>
                <a:custGeom>
                  <a:avLst/>
                  <a:gdLst>
                    <a:gd name="connsiteX0" fmla="*/ 0 w 592775"/>
                    <a:gd name="connsiteY0" fmla="*/ 28854 h 837746"/>
                    <a:gd name="connsiteX1" fmla="*/ 518746 w 592775"/>
                    <a:gd name="connsiteY1" fmla="*/ 55230 h 837746"/>
                    <a:gd name="connsiteX2" fmla="*/ 562707 w 592775"/>
                    <a:gd name="connsiteY2" fmla="*/ 530015 h 837746"/>
                    <a:gd name="connsiteX3" fmla="*/ 263769 w 592775"/>
                    <a:gd name="connsiteY3" fmla="*/ 837746 h 837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2775" h="837746">
                      <a:moveTo>
                        <a:pt x="0" y="28854"/>
                      </a:moveTo>
                      <a:cubicBezTo>
                        <a:pt x="212481" y="278"/>
                        <a:pt x="424962" y="-28297"/>
                        <a:pt x="518746" y="55230"/>
                      </a:cubicBezTo>
                      <a:cubicBezTo>
                        <a:pt x="612530" y="138757"/>
                        <a:pt x="605203" y="399596"/>
                        <a:pt x="562707" y="530015"/>
                      </a:cubicBezTo>
                      <a:cubicBezTo>
                        <a:pt x="520211" y="660434"/>
                        <a:pt x="391990" y="749090"/>
                        <a:pt x="263769" y="837746"/>
                      </a:cubicBezTo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2404586" y="5174158"/>
                  <a:ext cx="760569" cy="4361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/>
                    <a:t>Tibia</a:t>
                  </a:r>
                  <a:endParaRPr lang="en-US" sz="2400" b="1" dirty="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4125136" y="3185207"/>
                  <a:ext cx="133279" cy="13327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718304" y="6950815"/>
                  <a:ext cx="133279" cy="13327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5" name="Straight Connector 44"/>
                <p:cNvCxnSpPr>
                  <a:stCxn id="40" idx="4"/>
                  <a:endCxn id="41" idx="0"/>
                </p:cNvCxnSpPr>
                <p:nvPr/>
              </p:nvCxnSpPr>
              <p:spPr>
                <a:xfrm flipH="1">
                  <a:off x="3784944" y="3318486"/>
                  <a:ext cx="406832" cy="3632329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Oval 45"/>
                <p:cNvSpPr/>
                <p:nvPr/>
              </p:nvSpPr>
              <p:spPr>
                <a:xfrm>
                  <a:off x="4051861" y="3783947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3995569" y="4372502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3855863" y="5656849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3774701" y="6399590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3928275" y="4982094"/>
                  <a:ext cx="127264" cy="127264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" name="Right Brace 2"/>
            <p:cNvSpPr/>
            <p:nvPr/>
          </p:nvSpPr>
          <p:spPr>
            <a:xfrm rot="5708080">
              <a:off x="7170784" y="2793141"/>
              <a:ext cx="174634" cy="331636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090710" y="2998611"/>
              <a:ext cx="3850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</a:t>
              </a:r>
              <a:r>
                <a:rPr lang="en-US" baseline="-25000" dirty="0" smtClean="0"/>
                <a:t>1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293959" y="2452567"/>
            <a:ext cx="1977533" cy="923330"/>
            <a:chOff x="5054868" y="2289744"/>
            <a:chExt cx="1977533" cy="923330"/>
          </a:xfrm>
        </p:grpSpPr>
        <p:cxnSp>
          <p:nvCxnSpPr>
            <p:cNvPr id="30" name="Straight Connector 29"/>
            <p:cNvCxnSpPr/>
            <p:nvPr/>
          </p:nvCxnSpPr>
          <p:spPr>
            <a:xfrm flipH="1" flipV="1">
              <a:off x="5054868" y="2427178"/>
              <a:ext cx="463063" cy="71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551861" y="2289744"/>
              <a:ext cx="14805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 spring</a:t>
              </a:r>
            </a:p>
            <a:p>
              <a:r>
                <a:rPr lang="en-US" dirty="0" smtClean="0"/>
                <a:t>= free node</a:t>
              </a:r>
            </a:p>
            <a:p>
              <a:r>
                <a:rPr lang="en-US" dirty="0" smtClean="0"/>
                <a:t>= fixed node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219048" y="2684057"/>
              <a:ext cx="134703" cy="13470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5215864" y="2965642"/>
              <a:ext cx="141070" cy="1410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ight Brace 42"/>
          <p:cNvSpPr/>
          <p:nvPr/>
        </p:nvSpPr>
        <p:spPr>
          <a:xfrm rot="7703655">
            <a:off x="7438681" y="5536466"/>
            <a:ext cx="174634" cy="37826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103462" y="5599974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3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Sensitivity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for method 4 (best method)</a:t>
            </a:r>
          </a:p>
          <a:p>
            <a:r>
              <a:rPr lang="en-US" dirty="0" smtClean="0"/>
              <a:t>Performed sensitivity analysis to understand how to improve convergence speed while maintaining accuracy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Spring stiffness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Number of nodes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Initial guess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0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Sensitivity to </a:t>
            </a:r>
            <a:r>
              <a:rPr lang="en-US" dirty="0" smtClean="0"/>
              <a:t>Initial </a:t>
            </a:r>
            <a:r>
              <a:rPr lang="en-US" dirty="0"/>
              <a:t>G</a:t>
            </a:r>
            <a:r>
              <a:rPr lang="en-US" dirty="0" smtClean="0"/>
              <a:t>uess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062752"/>
            <a:ext cx="8331200" cy="4208463"/>
          </a:xfrm>
        </p:spPr>
        <p:txBody>
          <a:bodyPr/>
          <a:lstStyle/>
          <a:p>
            <a:r>
              <a:rPr lang="en-US" dirty="0" smtClean="0"/>
              <a:t>Tested two initial guesses</a:t>
            </a:r>
          </a:p>
          <a:p>
            <a:r>
              <a:rPr lang="en-US" dirty="0" smtClean="0"/>
              <a:t>Shows that using the solution at the previous time step of a simulation as the initial guess improves convergence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584084" y="2414298"/>
            <a:ext cx="344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Convergence Time = 0.051 sec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384677" y="3175335"/>
            <a:ext cx="3583690" cy="28969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7436" y="2412692"/>
            <a:ext cx="332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Convergence Time = 0.12 sec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487409" y="3179768"/>
            <a:ext cx="3583692" cy="28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7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Utilized optimization techniques discussed in class to implement an efficient ligament wrapping routine</a:t>
            </a:r>
          </a:p>
          <a:p>
            <a:r>
              <a:rPr lang="en-US" dirty="0" smtClean="0"/>
              <a:t>Primary speed-ups: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mplementing analytical solutions for gradients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 smtClean="0"/>
              <a:t>Good initial guess</a:t>
            </a:r>
          </a:p>
          <a:p>
            <a:r>
              <a:rPr lang="en-US" dirty="0" smtClean="0"/>
              <a:t>Benchmark against wrap objects to assess accuracy and speed</a:t>
            </a:r>
          </a:p>
          <a:p>
            <a:r>
              <a:rPr lang="en-US" dirty="0" smtClean="0"/>
              <a:t>Optimization seems fast enough to implement in simulation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4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enchmark_walk_LowerBody0.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1460" t="5927" r="31665" b="6666"/>
          <a:stretch/>
        </p:blipFill>
        <p:spPr>
          <a:xfrm>
            <a:off x="4156781" y="1614266"/>
            <a:ext cx="3638958" cy="42581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Musculoskeletal Multi-Body Modeling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http://old.qualisys.com/wp-content/uploads/2011/02/gait-setup-3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105" y="2400949"/>
            <a:ext cx="3854510" cy="224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443863" y="3250714"/>
            <a:ext cx="1530908" cy="73720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2807" y="2031617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Motion Capture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27105" y="2158589"/>
            <a:ext cx="23086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Muscle Forces</a:t>
            </a:r>
          </a:p>
          <a:p>
            <a:pPr algn="ctr"/>
            <a:r>
              <a:rPr lang="en-US" sz="2000" dirty="0" smtClean="0"/>
              <a:t>Ligament Forces</a:t>
            </a:r>
          </a:p>
          <a:p>
            <a:pPr algn="ctr"/>
            <a:r>
              <a:rPr lang="en-US" sz="2000" dirty="0" smtClean="0"/>
              <a:t>Cartilage Pressure</a:t>
            </a:r>
            <a:endParaRPr lang="en-US" sz="2000" dirty="0"/>
          </a:p>
        </p:txBody>
      </p:sp>
      <p:sp>
        <p:nvSpPr>
          <p:cNvPr id="17" name="Right Arrow 16"/>
          <p:cNvSpPr/>
          <p:nvPr/>
        </p:nvSpPr>
        <p:spPr>
          <a:xfrm>
            <a:off x="7144664" y="3250714"/>
            <a:ext cx="1530908" cy="737203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6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0"/>
          </p:nvPr>
        </p:nvSpPr>
        <p:spPr>
          <a:xfrm>
            <a:off x="885825" y="3681149"/>
            <a:ext cx="7372350" cy="13620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Michael Vignos</a:t>
            </a:r>
          </a:p>
          <a:p>
            <a:r>
              <a:rPr lang="en-US" dirty="0" smtClean="0"/>
              <a:t>ME 748</a:t>
            </a:r>
          </a:p>
          <a:p>
            <a:r>
              <a:rPr lang="en-US" dirty="0" smtClean="0"/>
              <a:t>May 9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88198"/>
            <a:ext cx="8331200" cy="2643278"/>
          </a:xfrm>
        </p:spPr>
        <p:txBody>
          <a:bodyPr/>
          <a:lstStyle/>
          <a:p>
            <a:r>
              <a:rPr lang="en-US" dirty="0" smtClean="0"/>
              <a:t>Development of Optimal Ligament Wrapping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22B548B9-68D9-4952-AB92-2D4BFB779C0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1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3842" y="2041240"/>
            <a:ext cx="4398642" cy="33970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Sensitivity to spring </a:t>
            </a:r>
            <a:r>
              <a:rPr lang="en-US" dirty="0" smtClean="0"/>
              <a:t>stiffness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876" y="1083772"/>
            <a:ext cx="8331200" cy="643557"/>
          </a:xfrm>
        </p:spPr>
        <p:txBody>
          <a:bodyPr/>
          <a:lstStyle/>
          <a:p>
            <a:r>
              <a:rPr lang="en-US" dirty="0" smtClean="0"/>
              <a:t>Varied stiffness of springs between 0.01 and 100 N/mm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04252" y="6432279"/>
            <a:ext cx="2133600" cy="365125"/>
          </a:xfrm>
        </p:spPr>
        <p:txBody>
          <a:bodyPr/>
          <a:lstStyle/>
          <a:p>
            <a:fld id="{22B548B9-68D9-4952-AB92-2D4BFB779C09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545841" y="2213264"/>
            <a:ext cx="26409" cy="26038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7109" y="1452264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0.01 N/mm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43706" y="145226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0.1 N/mm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11993" y="392398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 0.5 N/mm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532120" y="1661059"/>
            <a:ext cx="605163" cy="43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37283" y="1482223"/>
            <a:ext cx="326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= tolerance needed for visually acceptable solution</a:t>
            </a:r>
            <a:endParaRPr lang="en-US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5538" y="1993640"/>
            <a:ext cx="2154630" cy="1716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548016" y="1992861"/>
            <a:ext cx="2154629" cy="17181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257348" y="4465004"/>
            <a:ext cx="2134432" cy="17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7439" y="2096734"/>
            <a:ext cx="4053903" cy="31110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Sensitivity to </a:t>
            </a:r>
            <a:r>
              <a:rPr lang="en-US" dirty="0" smtClean="0"/>
              <a:t>number </a:t>
            </a:r>
            <a:r>
              <a:rPr lang="en-US" dirty="0"/>
              <a:t>of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57342"/>
            <a:ext cx="8331200" cy="4208463"/>
          </a:xfrm>
        </p:spPr>
        <p:txBody>
          <a:bodyPr/>
          <a:lstStyle/>
          <a:p>
            <a:r>
              <a:rPr lang="en-US" dirty="0" smtClean="0"/>
              <a:t>Varied number of nodes between 5 and 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822056" y="2203033"/>
            <a:ext cx="23587" cy="24883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37283" y="1482223"/>
            <a:ext cx="32675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= tolerance needed for visually acceptable solution</a:t>
            </a:r>
            <a:endParaRPr lang="en-US" sz="1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532120" y="1640039"/>
            <a:ext cx="605163" cy="43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440939" y="4404705"/>
            <a:ext cx="2291196" cy="18307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03732" y="380448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 Nodes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74483" y="150848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Nodes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6762" y="154263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 Nodes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935794" y="2117870"/>
            <a:ext cx="2234839" cy="17547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137448" y="2097273"/>
            <a:ext cx="2234840" cy="17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7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Ligaments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103314" y="1331447"/>
            <a:ext cx="5134738" cy="3710550"/>
            <a:chOff x="4718523" y="3939096"/>
            <a:chExt cx="3919913" cy="2832672"/>
          </a:xfrm>
        </p:grpSpPr>
        <p:sp>
          <p:nvSpPr>
            <p:cNvPr id="14" name="TextBox 13"/>
            <p:cNvSpPr txBox="1"/>
            <p:nvPr/>
          </p:nvSpPr>
          <p:spPr>
            <a:xfrm>
              <a:off x="4718523" y="3939096"/>
              <a:ext cx="3919913" cy="352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Ligaments in musculoskeletal model</a:t>
              </a:r>
              <a:endParaRPr lang="en-US" sz="2400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200973" y="4308428"/>
              <a:ext cx="3155607" cy="2463340"/>
              <a:chOff x="5263334" y="4308428"/>
              <a:chExt cx="3155607" cy="246334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63334" y="4308428"/>
                <a:ext cx="1208697" cy="246334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96754" y="4449247"/>
                <a:ext cx="1822187" cy="2112707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230433" y="1331447"/>
            <a:ext cx="3336170" cy="3931627"/>
            <a:chOff x="772689" y="3997598"/>
            <a:chExt cx="2427184" cy="2860402"/>
          </a:xfrm>
        </p:grpSpPr>
        <p:sp>
          <p:nvSpPr>
            <p:cNvPr id="19" name="TextBox 18"/>
            <p:cNvSpPr txBox="1"/>
            <p:nvPr/>
          </p:nvSpPr>
          <p:spPr>
            <a:xfrm>
              <a:off x="772689" y="3997598"/>
              <a:ext cx="2427184" cy="3358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Human knee </a:t>
              </a:r>
              <a:r>
                <a:rPr lang="en-US" sz="2400" dirty="0"/>
                <a:t>l</a:t>
              </a:r>
              <a:r>
                <a:rPr lang="en-US" sz="2400" dirty="0" smtClean="0"/>
                <a:t>igaments</a:t>
              </a:r>
              <a:endParaRPr lang="en-US" sz="2400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753" y="4361976"/>
              <a:ext cx="1847058" cy="249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5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 of Wrap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890461" y="1137489"/>
            <a:ext cx="5235949" cy="3690892"/>
            <a:chOff x="3890461" y="1137489"/>
            <a:chExt cx="5235949" cy="369089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6188" y="1953951"/>
              <a:ext cx="855538" cy="174359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890461" y="1137489"/>
              <a:ext cx="5235949" cy="3690892"/>
              <a:chOff x="3890461" y="1072173"/>
              <a:chExt cx="5235949" cy="3690892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943784" y="1072173"/>
                <a:ext cx="2685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Rapid Model Generation</a:t>
                </a:r>
                <a:endParaRPr lang="en-US" dirty="0"/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3890461" y="1545202"/>
                <a:ext cx="1169475" cy="2430464"/>
                <a:chOff x="3880946" y="1611705"/>
                <a:chExt cx="1169475" cy="2430464"/>
              </a:xfrm>
            </p:grpSpPr>
            <p:pic>
              <p:nvPicPr>
                <p:cNvPr id="17" name="Picture 4" descr="https://i.ytimg.com/vi/tOLcsnB6LZE/maxresdefault.jpg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-864"/>
                <a:stretch/>
              </p:blipFill>
              <p:spPr bwMode="auto">
                <a:xfrm>
                  <a:off x="3880946" y="2813538"/>
                  <a:ext cx="1169475" cy="12286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8" name="Picture 6" descr="https://i.ytimg.com/vi/0t5gxD99q4E/maxresdefault.jpg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3997099" y="1611705"/>
                  <a:ext cx="937170" cy="12018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32707" y="1753715"/>
                <a:ext cx="1793703" cy="2013439"/>
              </a:xfrm>
              <a:prstGeom prst="rect">
                <a:avLst/>
              </a:prstGeom>
            </p:spPr>
          </p:pic>
          <p:sp>
            <p:nvSpPr>
              <p:cNvPr id="14" name="Right Arrow 13"/>
              <p:cNvSpPr/>
              <p:nvPr/>
            </p:nvSpPr>
            <p:spPr>
              <a:xfrm>
                <a:off x="4943784" y="2514250"/>
                <a:ext cx="920685" cy="49236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6788845" y="2514250"/>
                <a:ext cx="920685" cy="492369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5162803" y="4178290"/>
                <a:ext cx="28404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Placing wrap objects in these models is </a:t>
                </a:r>
                <a:r>
                  <a:rPr lang="en-US" sz="1600" b="1" dirty="0" smtClean="0"/>
                  <a:t>infeasible</a:t>
                </a:r>
                <a:endParaRPr lang="en-US" sz="1600" b="1" dirty="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306744" y="1171740"/>
            <a:ext cx="262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Wrap Object Limitations</a:t>
            </a:r>
            <a:endParaRPr lang="en-US" dirty="0"/>
          </a:p>
        </p:txBody>
      </p:sp>
      <p:pic>
        <p:nvPicPr>
          <p:cNvPr id="7" name="LigamentWrapping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1088" t="6154" r="49676" b="2819"/>
          <a:stretch/>
        </p:blipFill>
        <p:spPr>
          <a:xfrm>
            <a:off x="727095" y="1677021"/>
            <a:ext cx="2209536" cy="288116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3092" y="4558185"/>
            <a:ext cx="3518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Non-physiological approximation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Time consuming to place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Can sometimes give poor results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982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 develop an efficient optimization routine to compute the wrapping of a ligament around two bones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9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13733" y="1164165"/>
            <a:ext cx="4050038" cy="412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b="1" dirty="0" smtClean="0"/>
              <a:t>Objective: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Minimize the ligament length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b="1" dirty="0" smtClean="0"/>
              <a:t>Optimization Parameters: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Three-dimensional location of nodes on the ligament path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b="1" dirty="0" smtClean="0"/>
              <a:t>Constraint: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Nodes must lie on the surface of the bones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endParaRPr lang="en-US" dirty="0"/>
          </a:p>
          <a:p>
            <a:pPr eaLnBrk="1" hangingPunct="1"/>
            <a:r>
              <a:rPr lang="en-US" b="1" dirty="0" smtClean="0"/>
              <a:t>Additional Requirements: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Optimization needs to be fast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dirty="0" smtClean="0"/>
              <a:t>Ligament path needs to be smooth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806259" y="1520983"/>
            <a:ext cx="4074880" cy="4357938"/>
            <a:chOff x="4806259" y="1520983"/>
            <a:chExt cx="4074880" cy="4357938"/>
          </a:xfrm>
        </p:grpSpPr>
        <p:grpSp>
          <p:nvGrpSpPr>
            <p:cNvPr id="7" name="Group 6"/>
            <p:cNvGrpSpPr/>
            <p:nvPr/>
          </p:nvGrpSpPr>
          <p:grpSpPr>
            <a:xfrm>
              <a:off x="4806259" y="1520983"/>
              <a:ext cx="2437493" cy="4099070"/>
              <a:chOff x="5753349" y="1511929"/>
              <a:chExt cx="1862726" cy="3132499"/>
            </a:xfrm>
          </p:grpSpPr>
          <p:pic>
            <p:nvPicPr>
              <p:cNvPr id="13" name="Picture 8" descr="https://osteopathysingapore.files.wordpress.com/2015/04/knee-bone-anatomy.jpg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753349" y="1511929"/>
                <a:ext cx="1862726" cy="31324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Freeform 13"/>
              <p:cNvSpPr/>
              <p:nvPr/>
            </p:nvSpPr>
            <p:spPr>
              <a:xfrm>
                <a:off x="7269933" y="2688879"/>
                <a:ext cx="226490" cy="1385180"/>
              </a:xfrm>
              <a:custGeom>
                <a:avLst/>
                <a:gdLst>
                  <a:gd name="connsiteX0" fmla="*/ 208229 w 226490"/>
                  <a:gd name="connsiteY0" fmla="*/ 0 h 1385180"/>
                  <a:gd name="connsiteX1" fmla="*/ 226336 w 226490"/>
                  <a:gd name="connsiteY1" fmla="*/ 353085 h 1385180"/>
                  <a:gd name="connsiteX2" fmla="*/ 199176 w 226490"/>
                  <a:gd name="connsiteY2" fmla="*/ 688064 h 1385180"/>
                  <a:gd name="connsiteX3" fmla="*/ 172016 w 226490"/>
                  <a:gd name="connsiteY3" fmla="*/ 968721 h 1385180"/>
                  <a:gd name="connsiteX4" fmla="*/ 81481 w 226490"/>
                  <a:gd name="connsiteY4" fmla="*/ 1204111 h 1385180"/>
                  <a:gd name="connsiteX5" fmla="*/ 0 w 226490"/>
                  <a:gd name="connsiteY5" fmla="*/ 1385180 h 1385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6490" h="1385180">
                    <a:moveTo>
                      <a:pt x="208229" y="0"/>
                    </a:moveTo>
                    <a:cubicBezTo>
                      <a:pt x="218037" y="119204"/>
                      <a:pt x="227845" y="238408"/>
                      <a:pt x="226336" y="353085"/>
                    </a:cubicBezTo>
                    <a:cubicBezTo>
                      <a:pt x="224827" y="467762"/>
                      <a:pt x="208229" y="585458"/>
                      <a:pt x="199176" y="688064"/>
                    </a:cubicBezTo>
                    <a:cubicBezTo>
                      <a:pt x="190123" y="790670"/>
                      <a:pt x="191632" y="882713"/>
                      <a:pt x="172016" y="968721"/>
                    </a:cubicBezTo>
                    <a:cubicBezTo>
                      <a:pt x="152400" y="1054729"/>
                      <a:pt x="110150" y="1134701"/>
                      <a:pt x="81481" y="1204111"/>
                    </a:cubicBezTo>
                    <a:cubicBezTo>
                      <a:pt x="52812" y="1273521"/>
                      <a:pt x="26406" y="1329350"/>
                      <a:pt x="0" y="1385180"/>
                    </a:cubicBezTo>
                  </a:path>
                </a:pathLst>
              </a:cu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7393289" y="2587333"/>
                <a:ext cx="183026" cy="18302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7159334" y="4010685"/>
                <a:ext cx="164920" cy="16492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7441613" y="3000733"/>
                <a:ext cx="109620" cy="10962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7414208" y="3340727"/>
                <a:ext cx="109620" cy="10962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330968" y="3736143"/>
                <a:ext cx="109620" cy="109620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7123041" y="3238342"/>
              <a:ext cx="139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(</a:t>
              </a:r>
              <a:r>
                <a:rPr lang="en-US" sz="2400" b="1" i="1" dirty="0" smtClean="0"/>
                <a:t>x</a:t>
              </a:r>
              <a:r>
                <a:rPr lang="en-US" sz="2400" b="1" i="1" baseline="-25000" dirty="0" smtClean="0"/>
                <a:t>i</a:t>
              </a:r>
              <a:r>
                <a:rPr lang="en-US" sz="2400" b="1" i="1" dirty="0" smtClean="0"/>
                <a:t>, </a:t>
              </a:r>
              <a:r>
                <a:rPr lang="en-US" sz="2400" b="1" i="1" dirty="0" err="1" smtClean="0"/>
                <a:t>y</a:t>
              </a:r>
              <a:r>
                <a:rPr lang="en-US" sz="2400" b="1" i="1" baseline="-25000" dirty="0" err="1" smtClean="0"/>
                <a:t>i</a:t>
              </a:r>
              <a:r>
                <a:rPr lang="en-US" sz="2400" b="1" i="1" dirty="0" smtClean="0"/>
                <a:t>, </a:t>
              </a:r>
              <a:r>
                <a:rPr lang="en-US" sz="2400" b="1" i="1" dirty="0" err="1" smtClean="0"/>
                <a:t>z</a:t>
              </a:r>
              <a:r>
                <a:rPr lang="en-US" sz="2400" b="1" i="1" baseline="-25000" dirty="0" err="1" smtClean="0"/>
                <a:t>i</a:t>
              </a:r>
              <a:r>
                <a:rPr lang="en-US" sz="2400" b="1" dirty="0" smtClean="0"/>
                <a:t>)</a:t>
              </a:r>
              <a:endParaRPr lang="en-US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43270" y="1995575"/>
              <a:ext cx="14378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Femur Attachment Point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80252" y="4955591"/>
              <a:ext cx="14430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Tibia Attachment Point</a:t>
              </a:r>
              <a:endParaRPr lang="en-US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>
              <a:off x="7191724" y="2646762"/>
              <a:ext cx="577626" cy="3610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 flipV="1">
              <a:off x="6870672" y="4931705"/>
              <a:ext cx="669043" cy="2739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300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Four optimization approaches</a:t>
            </a:r>
          </a:p>
          <a:p>
            <a:pPr lvl="1"/>
            <a:r>
              <a:rPr lang="en-US" dirty="0" smtClean="0"/>
              <a:t>Two unconstrained</a:t>
            </a:r>
          </a:p>
          <a:p>
            <a:pPr lvl="1"/>
            <a:r>
              <a:rPr lang="en-US" dirty="0" smtClean="0"/>
              <a:t>Two constrained</a:t>
            </a:r>
          </a:p>
          <a:p>
            <a:r>
              <a:rPr lang="en-US" dirty="0" smtClean="0"/>
              <a:t>Optimization speed improved by providing analytical solution of gradient for objective function and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0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Content Placeholder 79"/>
              <p:cNvSpPr>
                <a:spLocks noGrp="1"/>
              </p:cNvSpPr>
              <p:nvPr>
                <p:ph idx="1"/>
              </p:nvPr>
            </p:nvSpPr>
            <p:spPr>
              <a:xfrm>
                <a:off x="147738" y="1545855"/>
                <a:ext cx="4486741" cy="493749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type m:val="skw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l-GR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𝐹𝑜𝑟𝑐𝑒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𝐵𝑎𝑙𝑎𝑛𝑐𝑒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𝑎𝑡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𝑒𝑎𝑐h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𝑛𝑜𝑑𝑒</m:t>
                      </m:r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r>
                  <a:rPr lang="az-Cyrl-AZ" sz="1800" dirty="0" smtClean="0">
                    <a:latin typeface="Cambria Math" panose="02040503050406030204" pitchFamily="18" charset="0"/>
                  </a:rPr>
                  <a:t>П</a:t>
                </a:r>
                <a:r>
                  <a:rPr lang="en-US" sz="1800" dirty="0" smtClean="0">
                    <a:latin typeface="Cambria Math" panose="02040503050406030204" pitchFamily="18" charset="0"/>
                  </a:rPr>
                  <a:t> = </a:t>
                </a:r>
                <a:r>
                  <a:rPr lang="en-US" sz="1800" dirty="0" smtClean="0">
                    <a:latin typeface="+mj-lt"/>
                  </a:rPr>
                  <a:t>potential energy of spring system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 smtClean="0"/>
                  <a:t> 3D location for each node </a:t>
                </a:r>
              </a:p>
              <a:p>
                <a:r>
                  <a:rPr lang="en-US" sz="1800" dirty="0" smtClean="0"/>
                  <a:t>N = total number of springs (Node-to-node AND bone-to-node)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 smtClean="0"/>
                  <a:t>, for all springs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𝑏𝑜𝑛𝑒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=10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𝑛𝑜𝑑𝑒</m:t>
                        </m:r>
                      </m:sub>
                    </m:sSub>
                  </m:oMath>
                </a14:m>
                <a:endParaRPr lang="en-US" sz="1800" dirty="0" smtClean="0"/>
              </a:p>
            </p:txBody>
          </p:sp>
        </mc:Choice>
        <mc:Fallback xmlns="">
          <p:sp>
            <p:nvSpPr>
              <p:cNvPr id="80" name="Content Placeholder 7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738" y="1545855"/>
                <a:ext cx="4486741" cy="4937495"/>
              </a:xfrm>
              <a:blipFill rotWithShape="0">
                <a:blip r:embed="rId2"/>
                <a:stretch>
                  <a:fillRect l="-2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380473" y="1115390"/>
            <a:ext cx="1455271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 err="1" smtClean="0"/>
              <a:t>fminunc</a:t>
            </a:r>
            <a:endParaRPr lang="en-US" sz="2400" b="1" u="sng" dirty="0" smtClean="0"/>
          </a:p>
        </p:txBody>
      </p:sp>
      <p:grpSp>
        <p:nvGrpSpPr>
          <p:cNvPr id="83" name="Group 82"/>
          <p:cNvGrpSpPr/>
          <p:nvPr/>
        </p:nvGrpSpPr>
        <p:grpSpPr>
          <a:xfrm>
            <a:off x="5296058" y="1459915"/>
            <a:ext cx="2136567" cy="4749290"/>
            <a:chOff x="1856851" y="2952295"/>
            <a:chExt cx="1695644" cy="3769180"/>
          </a:xfrm>
        </p:grpSpPr>
        <p:sp>
          <p:nvSpPr>
            <p:cNvPr id="38" name="TextBox 37"/>
            <p:cNvSpPr txBox="1"/>
            <p:nvPr/>
          </p:nvSpPr>
          <p:spPr>
            <a:xfrm>
              <a:off x="2043318" y="2952295"/>
              <a:ext cx="794356" cy="3663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Femur</a:t>
              </a:r>
              <a:endParaRPr lang="en-US" sz="2400" b="1" dirty="0"/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856851" y="3166051"/>
              <a:ext cx="1695644" cy="3555424"/>
              <a:chOff x="2404586" y="2851562"/>
              <a:chExt cx="2018569" cy="4232532"/>
            </a:xfrm>
          </p:grpSpPr>
          <p:sp>
            <p:nvSpPr>
              <p:cNvPr id="36" name="Freeform 35"/>
              <p:cNvSpPr/>
              <p:nvPr/>
            </p:nvSpPr>
            <p:spPr>
              <a:xfrm>
                <a:off x="3735888" y="2851562"/>
                <a:ext cx="676876" cy="2564908"/>
              </a:xfrm>
              <a:custGeom>
                <a:avLst/>
                <a:gdLst>
                  <a:gd name="connsiteX0" fmla="*/ 0 w 373302"/>
                  <a:gd name="connsiteY0" fmla="*/ 0 h 1336431"/>
                  <a:gd name="connsiteX1" fmla="*/ 325315 w 373302"/>
                  <a:gd name="connsiteY1" fmla="*/ 334108 h 1336431"/>
                  <a:gd name="connsiteX2" fmla="*/ 351692 w 373302"/>
                  <a:gd name="connsiteY2" fmla="*/ 949570 h 1336431"/>
                  <a:gd name="connsiteX3" fmla="*/ 131884 w 373302"/>
                  <a:gd name="connsiteY3" fmla="*/ 1336431 h 1336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3302" h="1336431">
                    <a:moveTo>
                      <a:pt x="0" y="0"/>
                    </a:moveTo>
                    <a:cubicBezTo>
                      <a:pt x="133350" y="87923"/>
                      <a:pt x="266700" y="175846"/>
                      <a:pt x="325315" y="334108"/>
                    </a:cubicBezTo>
                    <a:cubicBezTo>
                      <a:pt x="383930" y="492370"/>
                      <a:pt x="383931" y="782516"/>
                      <a:pt x="351692" y="949570"/>
                    </a:cubicBezTo>
                    <a:cubicBezTo>
                      <a:pt x="319454" y="1116624"/>
                      <a:pt x="225669" y="1226527"/>
                      <a:pt x="131884" y="1336431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3198475" y="5476275"/>
                <a:ext cx="1074826" cy="1607819"/>
              </a:xfrm>
              <a:custGeom>
                <a:avLst/>
                <a:gdLst>
                  <a:gd name="connsiteX0" fmla="*/ 0 w 592775"/>
                  <a:gd name="connsiteY0" fmla="*/ 28854 h 837746"/>
                  <a:gd name="connsiteX1" fmla="*/ 518746 w 592775"/>
                  <a:gd name="connsiteY1" fmla="*/ 55230 h 837746"/>
                  <a:gd name="connsiteX2" fmla="*/ 562707 w 592775"/>
                  <a:gd name="connsiteY2" fmla="*/ 530015 h 837746"/>
                  <a:gd name="connsiteX3" fmla="*/ 263769 w 592775"/>
                  <a:gd name="connsiteY3" fmla="*/ 837746 h 83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92775" h="837746">
                    <a:moveTo>
                      <a:pt x="0" y="28854"/>
                    </a:moveTo>
                    <a:cubicBezTo>
                      <a:pt x="212481" y="278"/>
                      <a:pt x="424962" y="-28297"/>
                      <a:pt x="518746" y="55230"/>
                    </a:cubicBezTo>
                    <a:cubicBezTo>
                      <a:pt x="612530" y="138757"/>
                      <a:pt x="605203" y="399596"/>
                      <a:pt x="562707" y="530015"/>
                    </a:cubicBezTo>
                    <a:cubicBezTo>
                      <a:pt x="520211" y="660434"/>
                      <a:pt x="391990" y="749090"/>
                      <a:pt x="263769" y="837746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404586" y="5174158"/>
                <a:ext cx="760569" cy="436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/>
                  <a:t>Tibia</a:t>
                </a:r>
                <a:endParaRPr lang="en-US" sz="2400" b="1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4125136" y="3185207"/>
                <a:ext cx="133279" cy="1332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3718304" y="6950815"/>
                <a:ext cx="133279" cy="133279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>
                <a:stCxn id="40" idx="4"/>
                <a:endCxn id="41" idx="0"/>
              </p:cNvCxnSpPr>
              <p:nvPr/>
            </p:nvCxnSpPr>
            <p:spPr>
              <a:xfrm flipH="1">
                <a:off x="3784944" y="3318486"/>
                <a:ext cx="406832" cy="363232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/>
              <p:cNvSpPr/>
              <p:nvPr/>
            </p:nvSpPr>
            <p:spPr>
              <a:xfrm>
                <a:off x="4051861" y="3783947"/>
                <a:ext cx="127264" cy="12726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3995569" y="4372502"/>
                <a:ext cx="127264" cy="12726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3855863" y="5656849"/>
                <a:ext cx="127264" cy="12726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774701" y="6399590"/>
                <a:ext cx="127264" cy="12726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928275" y="4982094"/>
                <a:ext cx="127264" cy="127264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/>
              <p:cNvCxnSpPr>
                <a:stCxn id="46" idx="6"/>
              </p:cNvCxnSpPr>
              <p:nvPr/>
            </p:nvCxnSpPr>
            <p:spPr>
              <a:xfrm flipV="1">
                <a:off x="4179125" y="3814697"/>
                <a:ext cx="244030" cy="3288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7" idx="5"/>
              </p:cNvCxnSpPr>
              <p:nvPr/>
            </p:nvCxnSpPr>
            <p:spPr>
              <a:xfrm flipV="1">
                <a:off x="4104196" y="4464383"/>
                <a:ext cx="318959" cy="16746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0" idx="5"/>
              </p:cNvCxnSpPr>
              <p:nvPr/>
            </p:nvCxnSpPr>
            <p:spPr>
              <a:xfrm>
                <a:off x="4036902" y="5090721"/>
                <a:ext cx="139005" cy="8343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stCxn id="48" idx="6"/>
                <a:endCxn id="37" idx="1"/>
              </p:cNvCxnSpPr>
              <p:nvPr/>
            </p:nvCxnSpPr>
            <p:spPr>
              <a:xfrm flipV="1">
                <a:off x="3983127" y="5582274"/>
                <a:ext cx="155944" cy="13820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9" idx="6"/>
              </p:cNvCxnSpPr>
              <p:nvPr/>
            </p:nvCxnSpPr>
            <p:spPr>
              <a:xfrm>
                <a:off x="3901965" y="6463222"/>
                <a:ext cx="257797" cy="145191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Group 91"/>
          <p:cNvGrpSpPr/>
          <p:nvPr/>
        </p:nvGrpSpPr>
        <p:grpSpPr>
          <a:xfrm>
            <a:off x="4684969" y="2550476"/>
            <a:ext cx="1985848" cy="923330"/>
            <a:chOff x="5054868" y="2289744"/>
            <a:chExt cx="1985848" cy="923330"/>
          </a:xfrm>
        </p:grpSpPr>
        <p:cxnSp>
          <p:nvCxnSpPr>
            <p:cNvPr id="84" name="Straight Connector 83"/>
            <p:cNvCxnSpPr/>
            <p:nvPr/>
          </p:nvCxnSpPr>
          <p:spPr>
            <a:xfrm flipH="1" flipV="1">
              <a:off x="5054868" y="2427178"/>
              <a:ext cx="463063" cy="71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551861" y="2289744"/>
              <a:ext cx="148885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= spring</a:t>
              </a:r>
            </a:p>
            <a:p>
              <a:r>
                <a:rPr lang="en-US" dirty="0" smtClean="0"/>
                <a:t>= free node</a:t>
              </a:r>
            </a:p>
            <a:p>
              <a:r>
                <a:rPr lang="en-US" dirty="0" smtClean="0"/>
                <a:t>= fixed node</a:t>
              </a:r>
            </a:p>
          </p:txBody>
        </p:sp>
        <p:sp>
          <p:nvSpPr>
            <p:cNvPr id="89" name="Oval 88"/>
            <p:cNvSpPr/>
            <p:nvPr/>
          </p:nvSpPr>
          <p:spPr>
            <a:xfrm>
              <a:off x="5219048" y="2684057"/>
              <a:ext cx="134703" cy="134703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5215864" y="2965642"/>
              <a:ext cx="141070" cy="1410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047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2367" y="1541879"/>
            <a:ext cx="4247148" cy="4415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Distance Field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2505" y="1371600"/>
            <a:ext cx="4571999" cy="4754563"/>
          </a:xfrm>
        </p:spPr>
        <p:txBody>
          <a:bodyPr>
            <a:normAutofit fontScale="92500" lnSpcReduction="10000"/>
          </a:bodyPr>
          <a:lstStyle/>
          <a:p>
            <a:r>
              <a:rPr lang="en-US" sz="3000" dirty="0" smtClean="0"/>
              <a:t>Compute signed distance between a point and a closed surface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+ distance = outside surface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600" dirty="0" smtClean="0"/>
              <a:t>- distance = inside surface</a:t>
            </a:r>
          </a:p>
          <a:p>
            <a:r>
              <a:rPr lang="en-US" sz="3000" dirty="0" smtClean="0"/>
              <a:t>Tri-cubic interpolation to compute distance between field points</a:t>
            </a:r>
          </a:p>
          <a:p>
            <a:r>
              <a:rPr lang="en-US" sz="3000" dirty="0" smtClean="0"/>
              <a:t>Significantly faster than searching for nearest point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548B9-68D9-4952-AB92-2D4BFB779C0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2505" y="6041233"/>
            <a:ext cx="84080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Code provided by: 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Elisabeta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Marai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Department of Computer Science, Brown University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54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W_Madison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neemos Presentation Template" id="{745C112B-FA07-450B-A452-7A4AA5AFF452}" vid="{DE7CC339-7F21-4D46-AAB1-1E75F8F5D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UW_Madison_Theme</Template>
  <TotalTime>33235</TotalTime>
  <Words>625</Words>
  <Application>Microsoft Office PowerPoint</Application>
  <PresentationFormat>On-screen Show (4:3)</PresentationFormat>
  <Paragraphs>223</Paragraphs>
  <Slides>22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News Gothic MT</vt:lpstr>
      <vt:lpstr>Wingdings</vt:lpstr>
      <vt:lpstr>UW_Madison_Theme</vt:lpstr>
      <vt:lpstr>Development of Optimal Ligament Wrapping Algorithm</vt:lpstr>
      <vt:lpstr>Musculoskeletal Multi-Body Modeling</vt:lpstr>
      <vt:lpstr>Ligaments</vt:lpstr>
      <vt:lpstr>Shortcomings of Wrap Objects</vt:lpstr>
      <vt:lpstr>Objective</vt:lpstr>
      <vt:lpstr>Optimization Problem</vt:lpstr>
      <vt:lpstr>Optimization Approaches</vt:lpstr>
      <vt:lpstr>Method 1</vt:lpstr>
      <vt:lpstr>Signed Distance Field</vt:lpstr>
      <vt:lpstr>Gradient of Signed Distance Field</vt:lpstr>
      <vt:lpstr>Method 2</vt:lpstr>
      <vt:lpstr>Method 3</vt:lpstr>
      <vt:lpstr>Method 4</vt:lpstr>
      <vt:lpstr>Visual Accuracy Results</vt:lpstr>
      <vt:lpstr>Speed Results</vt:lpstr>
      <vt:lpstr>Best Method</vt:lpstr>
      <vt:lpstr>Brief Sensitivity Analysis</vt:lpstr>
      <vt:lpstr>Sensitivity to Initial Guess</vt:lpstr>
      <vt:lpstr>Conclusions</vt:lpstr>
      <vt:lpstr>Development of Optimal Ligament Wrapping Algorithm</vt:lpstr>
      <vt:lpstr>Sensitivity to spring stiffness</vt:lpstr>
      <vt:lpstr>Sensitivity to number of nodes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MRI Assessments of Cartilage Mechanics, Morphology and Composition Following ACL-Reconstructive Surgery</dc:title>
  <dc:creator>Jarred;Mike Vignos</dc:creator>
  <cp:lastModifiedBy>Michael Vignos</cp:lastModifiedBy>
  <cp:revision>1077</cp:revision>
  <dcterms:created xsi:type="dcterms:W3CDTF">2015-07-03T13:51:07Z</dcterms:created>
  <dcterms:modified xsi:type="dcterms:W3CDTF">2016-12-14T23:33:36Z</dcterms:modified>
</cp:coreProperties>
</file>